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334" r:id="rId2"/>
    <p:sldId id="333" r:id="rId3"/>
    <p:sldId id="258" r:id="rId4"/>
    <p:sldId id="259" r:id="rId5"/>
    <p:sldId id="335" r:id="rId6"/>
    <p:sldId id="260" r:id="rId7"/>
    <p:sldId id="261" r:id="rId8"/>
    <p:sldId id="336" r:id="rId9"/>
    <p:sldId id="262" r:id="rId10"/>
    <p:sldId id="338" r:id="rId11"/>
    <p:sldId id="263" r:id="rId12"/>
    <p:sldId id="339" r:id="rId13"/>
    <p:sldId id="340" r:id="rId14"/>
    <p:sldId id="341" r:id="rId15"/>
    <p:sldId id="342" r:id="rId16"/>
    <p:sldId id="264" r:id="rId17"/>
    <p:sldId id="266" r:id="rId18"/>
    <p:sldId id="267" r:id="rId19"/>
    <p:sldId id="268" r:id="rId20"/>
    <p:sldId id="343" r:id="rId21"/>
    <p:sldId id="271" r:id="rId22"/>
    <p:sldId id="272" r:id="rId23"/>
    <p:sldId id="345" r:id="rId24"/>
    <p:sldId id="346" r:id="rId25"/>
    <p:sldId id="278" r:id="rId26"/>
    <p:sldId id="279" r:id="rId27"/>
    <p:sldId id="280" r:id="rId28"/>
    <p:sldId id="281" r:id="rId29"/>
    <p:sldId id="282" r:id="rId30"/>
    <p:sldId id="354" r:id="rId31"/>
    <p:sldId id="285" r:id="rId32"/>
    <p:sldId id="286" r:id="rId33"/>
    <p:sldId id="287" r:id="rId34"/>
    <p:sldId id="288" r:id="rId35"/>
    <p:sldId id="289" r:id="rId36"/>
    <p:sldId id="348" r:id="rId37"/>
    <p:sldId id="290" r:id="rId38"/>
    <p:sldId id="349" r:id="rId39"/>
    <p:sldId id="291" r:id="rId40"/>
    <p:sldId id="350" r:id="rId41"/>
    <p:sldId id="292" r:id="rId42"/>
    <p:sldId id="353" r:id="rId43"/>
    <p:sldId id="295" r:id="rId44"/>
    <p:sldId id="296" r:id="rId45"/>
    <p:sldId id="297" r:id="rId46"/>
    <p:sldId id="352" r:id="rId47"/>
    <p:sldId id="298" r:id="rId48"/>
    <p:sldId id="299" r:id="rId49"/>
    <p:sldId id="300" r:id="rId50"/>
    <p:sldId id="302" r:id="rId51"/>
    <p:sldId id="304" r:id="rId52"/>
    <p:sldId id="305" r:id="rId53"/>
    <p:sldId id="306" r:id="rId54"/>
    <p:sldId id="307" r:id="rId55"/>
    <p:sldId id="312" r:id="rId56"/>
    <p:sldId id="314" r:id="rId57"/>
    <p:sldId id="315" r:id="rId58"/>
    <p:sldId id="316" r:id="rId59"/>
    <p:sldId id="317" r:id="rId60"/>
    <p:sldId id="318" r:id="rId61"/>
    <p:sldId id="319" r:id="rId62"/>
    <p:sldId id="320" r:id="rId63"/>
    <p:sldId id="321" r:id="rId64"/>
    <p:sldId id="322" r:id="rId65"/>
    <p:sldId id="324" r:id="rId66"/>
    <p:sldId id="325" r:id="rId67"/>
    <p:sldId id="326" r:id="rId68"/>
    <p:sldId id="327" r:id="rId69"/>
    <p:sldId id="328" r:id="rId70"/>
    <p:sldId id="329" r:id="rId71"/>
    <p:sldId id="330" r:id="rId72"/>
    <p:sldId id="331" r:id="rId73"/>
    <p:sldId id="355" r:id="rId74"/>
    <p:sldId id="357" r:id="rId75"/>
    <p:sldId id="358" r:id="rId76"/>
    <p:sldId id="359" r:id="rId77"/>
    <p:sldId id="360" r:id="rId78"/>
    <p:sldId id="361" r:id="rId79"/>
    <p:sldId id="362"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84"/>
    <p:restoredTop sz="94663"/>
  </p:normalViewPr>
  <p:slideViewPr>
    <p:cSldViewPr snapToGrid="0" snapToObjects="1">
      <p:cViewPr varScale="1">
        <p:scale>
          <a:sx n="117" d="100"/>
          <a:sy n="117" d="100"/>
        </p:scale>
        <p:origin x="5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83952-3305-4D4E-AAC4-324ADF3C514C}" type="datetimeFigureOut">
              <a:rPr lang="en-US" smtClean="0"/>
              <a:t>1/27/20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D94894-7BFF-0840-BA0E-A60DF2421EB3}" type="slidenum">
              <a:rPr lang="en-US" smtClean="0"/>
              <a:t>‹#›</a:t>
            </a:fld>
            <a:endParaRPr lang="en-US"/>
          </a:p>
        </p:txBody>
      </p:sp>
    </p:spTree>
    <p:extLst>
      <p:ext uri="{BB962C8B-B14F-4D97-AF65-F5344CB8AC3E}">
        <p14:creationId xmlns:p14="http://schemas.microsoft.com/office/powerpoint/2010/main" val="967990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=M8MJFrdfGe0</a:t>
            </a:r>
          </a:p>
        </p:txBody>
      </p:sp>
      <p:sp>
        <p:nvSpPr>
          <p:cNvPr id="4" name="Slide Number Placeholder 3"/>
          <p:cNvSpPr>
            <a:spLocks noGrp="1"/>
          </p:cNvSpPr>
          <p:nvPr>
            <p:ph type="sldNum" sz="quarter" idx="10"/>
          </p:nvPr>
        </p:nvSpPr>
        <p:spPr/>
        <p:txBody>
          <a:bodyPr/>
          <a:lstStyle/>
          <a:p>
            <a:fld id="{CFD94894-7BFF-0840-BA0E-A60DF2421EB3}" type="slidenum">
              <a:rPr lang="en-US" smtClean="0"/>
              <a:t>2</a:t>
            </a:fld>
            <a:endParaRPr lang="en-US"/>
          </a:p>
        </p:txBody>
      </p:sp>
    </p:spTree>
    <p:extLst>
      <p:ext uri="{BB962C8B-B14F-4D97-AF65-F5344CB8AC3E}">
        <p14:creationId xmlns:p14="http://schemas.microsoft.com/office/powerpoint/2010/main" val="524122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11</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995602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12</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marL="171450" indent="-171450" eaLnBrk="1" hangingPunct="1">
              <a:buFontTx/>
              <a:buChar char="-"/>
            </a:pPr>
            <a:r>
              <a:rPr lang="en-US" dirty="0"/>
              <a:t>Sentences</a:t>
            </a:r>
            <a:r>
              <a:rPr lang="en-US" baseline="0" dirty="0"/>
              <a:t> may not appear</a:t>
            </a:r>
          </a:p>
          <a:p>
            <a:pPr marL="171450" indent="-171450" eaLnBrk="1" hangingPunct="1">
              <a:buFontTx/>
              <a:buChar char="-"/>
            </a:pPr>
            <a:r>
              <a:rPr lang="en-US" baseline="0" dirty="0"/>
              <a:t>Need a </a:t>
            </a:r>
            <a:r>
              <a:rPr lang="en-US" baseline="0" dirty="0" err="1"/>
              <a:t>lrage</a:t>
            </a:r>
            <a:r>
              <a:rPr lang="en-US" baseline="0" dirty="0"/>
              <a:t> data set</a:t>
            </a:r>
          </a:p>
          <a:p>
            <a:pPr marL="171450" indent="-171450" eaLnBrk="1" hangingPunct="1">
              <a:buFontTx/>
              <a:buChar char="-"/>
            </a:pPr>
            <a:r>
              <a:rPr lang="en-US" baseline="0" dirty="0"/>
              <a:t>Many ways of combining words into sentences</a:t>
            </a:r>
          </a:p>
          <a:p>
            <a:pPr marL="171450" indent="-171450" eaLnBrk="1" hangingPunct="1">
              <a:buFontTx/>
              <a:buChar char="-"/>
            </a:pPr>
            <a:r>
              <a:rPr lang="en-US" b="1" baseline="0" dirty="0"/>
              <a:t>Never</a:t>
            </a:r>
            <a:r>
              <a:rPr lang="en-US" b="0" baseline="0" dirty="0"/>
              <a:t> going to have enough data to estimate the probability of a whole sentence</a:t>
            </a:r>
            <a:endParaRPr lang="en-US" b="1" baseline="0" dirty="0"/>
          </a:p>
        </p:txBody>
      </p:sp>
    </p:spTree>
    <p:extLst>
      <p:ext uri="{BB962C8B-B14F-4D97-AF65-F5344CB8AC3E}">
        <p14:creationId xmlns:p14="http://schemas.microsoft.com/office/powerpoint/2010/main" val="1770198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6C90346-8C42-B949-9ED1-59E585D457E3}" type="slidenum">
              <a:rPr lang="en-US"/>
              <a:pPr/>
              <a:t>16</a:t>
            </a:fld>
            <a:endParaRPr lang="en-US"/>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 series of extremely influential papers starting with Chomsky (1956) and including Chomsky (1957) and Miller and Chomsky (1963), Noam Chomsky argued that “finite-state Markov processes”, while a possibly useful engineering heuristic, were incapable of being a complete cognitive model of human grammatical </a:t>
            </a:r>
            <a:r>
              <a:rPr lang="en-US" sz="1200" kern="1200" dirty="0" err="1">
                <a:solidFill>
                  <a:schemeClr val="tx1"/>
                </a:solidFill>
                <a:effectLst/>
                <a:latin typeface="+mn-lt"/>
                <a:ea typeface="+mn-ea"/>
                <a:cs typeface="+mn-cs"/>
              </a:rPr>
              <a:t>knowl</a:t>
            </a:r>
            <a:r>
              <a:rPr lang="en-US" sz="1200" kern="1200" dirty="0">
                <a:solidFill>
                  <a:schemeClr val="tx1"/>
                </a:solidFill>
                <a:effectLst/>
                <a:latin typeface="+mn-lt"/>
                <a:ea typeface="+mn-ea"/>
                <a:cs typeface="+mn-cs"/>
              </a:rPr>
              <a:t>- edge. These arguments led many linguists and computational linguists to ignore work in statistical modeling for decades. </a:t>
            </a:r>
            <a:endParaRPr lang="en-US" dirty="0">
              <a:effectLst/>
            </a:endParaRPr>
          </a:p>
          <a:p>
            <a:pPr eaLnBrk="1" hangingPunct="1"/>
            <a:endParaRPr lang="en-US" dirty="0"/>
          </a:p>
        </p:txBody>
      </p:sp>
    </p:spTree>
    <p:extLst>
      <p:ext uri="{BB962C8B-B14F-4D97-AF65-F5344CB8AC3E}">
        <p14:creationId xmlns:p14="http://schemas.microsoft.com/office/powerpoint/2010/main" val="2060102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17</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535376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18</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850791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19</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06982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61A37D4-2F67-9A41-B61D-68722A521FD4}" type="slidenum">
              <a:rPr lang="en-US"/>
              <a:pPr/>
              <a:t>21</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0639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551B35A-A25C-A94E-9FD5-654338FF1842}" type="slidenum">
              <a:rPr lang="en-US"/>
              <a:pPr/>
              <a:t>22</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35423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F5DA7D60-81B6-1445-80B8-DE5A6AFB51DE}" type="slidenum">
              <a:rPr lang="en-US"/>
              <a:pPr/>
              <a:t>25</a:t>
            </a:fld>
            <a:endParaRPr lang="en-US"/>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750162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214F729A-4249-1742-AADD-33BB3B70F773}" type="slidenum">
              <a:rPr lang="en-US"/>
              <a:pPr/>
              <a:t>26</a:t>
            </a:fld>
            <a:endParaRPr lang="en-US"/>
          </a:p>
        </p:txBody>
      </p:sp>
      <p:sp>
        <p:nvSpPr>
          <p:cNvPr id="125955" name="Rectangle 2"/>
          <p:cNvSpPr>
            <a:spLocks noGrp="1" noRot="1" noChangeAspect="1" noChangeArrowheads="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024003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minuet</a:t>
            </a:r>
            <a:r>
              <a:rPr lang="en-US" sz="1200" b="0" baseline="0" dirty="0"/>
              <a:t> =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a slow, stately ballroom dance</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a:t>
            </a:fld>
            <a:endParaRPr lang="en-US"/>
          </a:p>
        </p:txBody>
      </p:sp>
    </p:spTree>
    <p:extLst>
      <p:ext uri="{BB962C8B-B14F-4D97-AF65-F5344CB8AC3E}">
        <p14:creationId xmlns:p14="http://schemas.microsoft.com/office/powerpoint/2010/main" val="2031226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E4859A4C-9875-4B42-BF3D-1C5A14F9F2BD}" type="slidenum">
              <a:rPr lang="en-US"/>
              <a:pPr/>
              <a:t>27</a:t>
            </a:fld>
            <a:endParaRPr lang="en-US"/>
          </a:p>
        </p:txBody>
      </p:sp>
      <p:sp>
        <p:nvSpPr>
          <p:cNvPr id="128003" name="Rectangle 2"/>
          <p:cNvSpPr>
            <a:spLocks noGrp="1" noRot="1" noChangeAspect="1" noChangeArrowheads="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924118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BBE7A258-057A-1F47-A835-7E9E58AEF94B}" type="slidenum">
              <a:rPr lang="en-US"/>
              <a:pPr/>
              <a:t>28</a:t>
            </a:fld>
            <a:endParaRPr lang="en-US"/>
          </a:p>
        </p:txBody>
      </p:sp>
      <p:sp>
        <p:nvSpPr>
          <p:cNvPr id="130051" name="Rectangle 2"/>
          <p:cNvSpPr>
            <a:spLocks noGrp="1" noRot="1" noChangeAspect="1" noChangeArrowheads="1"/>
          </p:cNvSpPr>
          <p:nvPr>
            <p:ph type="sldImg"/>
          </p:nvPr>
        </p:nvSpPr>
        <p:spPr>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934159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30</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35213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31</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07373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pPr/>
              <a:t>33</a:t>
            </a:fld>
            <a:endParaRPr lang="en-US"/>
          </a:p>
        </p:txBody>
      </p:sp>
      <p:sp>
        <p:nvSpPr>
          <p:cNvPr id="134147" name="Rectangle 2"/>
          <p:cNvSpPr>
            <a:spLocks noGrp="1" noRot="1" noChangeAspect="1" noChangeArrowheads="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r>
              <a:rPr lang="en-US" sz="3733" dirty="0"/>
              <a:t>Best evaluation for comparing models A and B</a:t>
            </a:r>
          </a:p>
          <a:p>
            <a:pPr lvl="1"/>
            <a:r>
              <a:rPr lang="en-US" sz="3200" dirty="0"/>
              <a:t>Put each model in a task</a:t>
            </a:r>
          </a:p>
          <a:p>
            <a:pPr lvl="2"/>
            <a:r>
              <a:rPr lang="en-US" sz="3200" dirty="0"/>
              <a:t> spelling corrector, speech recognizer, MT system</a:t>
            </a:r>
          </a:p>
          <a:p>
            <a:pPr lvl="1"/>
            <a:r>
              <a:rPr lang="en-US" sz="3200" dirty="0"/>
              <a:t>Run the task, get an accuracy for A and for B</a:t>
            </a:r>
          </a:p>
          <a:p>
            <a:pPr lvl="2"/>
            <a:r>
              <a:rPr lang="en-US" sz="3200" dirty="0"/>
              <a:t>How many misspelled words corrected properly</a:t>
            </a:r>
          </a:p>
          <a:p>
            <a:pPr lvl="2"/>
            <a:r>
              <a:rPr lang="en-US" sz="3200" dirty="0"/>
              <a:t>How many words translated correctly</a:t>
            </a:r>
          </a:p>
          <a:p>
            <a:pPr lvl="1"/>
            <a:r>
              <a:rPr lang="en-US" sz="3200" dirty="0"/>
              <a:t>Compare accuracy for A and B</a:t>
            </a:r>
          </a:p>
          <a:p>
            <a:pPr eaLnBrk="1" hangingPunct="1"/>
            <a:endParaRPr lang="en-US" dirty="0"/>
          </a:p>
        </p:txBody>
      </p:sp>
    </p:spTree>
    <p:extLst>
      <p:ext uri="{BB962C8B-B14F-4D97-AF65-F5344CB8AC3E}">
        <p14:creationId xmlns:p14="http://schemas.microsoft.com/office/powerpoint/2010/main" val="1240978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pPr/>
              <a:t>34</a:t>
            </a:fld>
            <a:endParaRPr lang="en-US"/>
          </a:p>
        </p:txBody>
      </p:sp>
      <p:sp>
        <p:nvSpPr>
          <p:cNvPr id="136195" name="Rectangle 2"/>
          <p:cNvSpPr>
            <a:spLocks noGrp="1" noRot="1" noChangeAspect="1" noChangeArrowheads="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767205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37</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we don’t use raw probability as our metric for evaluating language models, but a variant called </a:t>
            </a:r>
            <a:r>
              <a:rPr lang="en-US" sz="1200" b="0" kern="1200" dirty="0">
                <a:solidFill>
                  <a:schemeClr val="tx1"/>
                </a:solidFill>
                <a:effectLst/>
                <a:latin typeface="+mn-lt"/>
                <a:ea typeface="+mn-ea"/>
                <a:cs typeface="+mn-cs"/>
              </a:rPr>
              <a:t>perplexity</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perplexity </a:t>
            </a:r>
            <a:r>
              <a:rPr lang="en-US" sz="1200" kern="1200" dirty="0">
                <a:solidFill>
                  <a:schemeClr val="tx1"/>
                </a:solidFill>
                <a:effectLst/>
                <a:latin typeface="+mn-lt"/>
                <a:ea typeface="+mn-ea"/>
                <a:cs typeface="+mn-cs"/>
              </a:rPr>
              <a:t>(sometimes called </a:t>
            </a:r>
            <a:r>
              <a:rPr lang="en-US" sz="1200" i="1" kern="1200" dirty="0">
                <a:solidFill>
                  <a:schemeClr val="tx1"/>
                </a:solidFill>
                <a:effectLst/>
                <a:latin typeface="+mn-lt"/>
                <a:ea typeface="+mn-ea"/>
                <a:cs typeface="+mn-cs"/>
              </a:rPr>
              <a:t>PP </a:t>
            </a:r>
            <a:r>
              <a:rPr lang="en-US" sz="1200" kern="1200" dirty="0">
                <a:solidFill>
                  <a:schemeClr val="tx1"/>
                </a:solidFill>
                <a:effectLst/>
                <a:latin typeface="+mn-lt"/>
                <a:ea typeface="+mn-ea"/>
                <a:cs typeface="+mn-cs"/>
              </a:rPr>
              <a:t>for short) of a language model on a test set is the inverse probability of the test set, normalized by the number of words. For a test set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a:r>
            <a:r>
              <a:rPr lang="en-US" sz="1200" i="1" kern="1200" dirty="0" err="1">
                <a:solidFill>
                  <a:schemeClr val="tx1"/>
                </a:solidFill>
                <a:effectLst/>
                <a:latin typeface="+mn-lt"/>
                <a:ea typeface="+mn-ea"/>
                <a:cs typeface="+mn-cs"/>
              </a:rPr>
              <a:t>wN</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because of the inverse in Eq. 3.15, the higher the conditional probability of the word sequence, the lower the perplexity. </a:t>
            </a:r>
            <a:endParaRPr lang="en-US" dirty="0"/>
          </a:p>
          <a:p>
            <a:pPr eaLnBrk="1" hangingPunct="1"/>
            <a:endParaRPr lang="en-US" dirty="0"/>
          </a:p>
        </p:txBody>
      </p:sp>
    </p:spTree>
    <p:extLst>
      <p:ext uri="{BB962C8B-B14F-4D97-AF65-F5344CB8AC3E}">
        <p14:creationId xmlns:p14="http://schemas.microsoft.com/office/powerpoint/2010/main" val="1565643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38</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we don’t use raw probability as our metric for evaluating language models, but a variant called </a:t>
            </a:r>
            <a:r>
              <a:rPr lang="en-US" sz="1200" b="0" kern="1200" dirty="0">
                <a:solidFill>
                  <a:schemeClr val="tx1"/>
                </a:solidFill>
                <a:effectLst/>
                <a:latin typeface="+mn-lt"/>
                <a:ea typeface="+mn-ea"/>
                <a:cs typeface="+mn-cs"/>
              </a:rPr>
              <a:t>perplexity</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perplexity </a:t>
            </a:r>
            <a:r>
              <a:rPr lang="en-US" sz="1200" kern="1200" dirty="0">
                <a:solidFill>
                  <a:schemeClr val="tx1"/>
                </a:solidFill>
                <a:effectLst/>
                <a:latin typeface="+mn-lt"/>
                <a:ea typeface="+mn-ea"/>
                <a:cs typeface="+mn-cs"/>
              </a:rPr>
              <a:t>(sometimes called </a:t>
            </a:r>
            <a:r>
              <a:rPr lang="en-US" sz="1200" i="1" kern="1200" dirty="0">
                <a:solidFill>
                  <a:schemeClr val="tx1"/>
                </a:solidFill>
                <a:effectLst/>
                <a:latin typeface="+mn-lt"/>
                <a:ea typeface="+mn-ea"/>
                <a:cs typeface="+mn-cs"/>
              </a:rPr>
              <a:t>PP </a:t>
            </a:r>
            <a:r>
              <a:rPr lang="en-US" sz="1200" kern="1200" dirty="0">
                <a:solidFill>
                  <a:schemeClr val="tx1"/>
                </a:solidFill>
                <a:effectLst/>
                <a:latin typeface="+mn-lt"/>
                <a:ea typeface="+mn-ea"/>
                <a:cs typeface="+mn-cs"/>
              </a:rPr>
              <a:t>for short) of a language model on a test set is the inverse probability of the test set, normalized by the number of words. For a test set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a:r>
            <a:r>
              <a:rPr lang="en-US" sz="1200" i="1" kern="1200" dirty="0" err="1">
                <a:solidFill>
                  <a:schemeClr val="tx1"/>
                </a:solidFill>
                <a:effectLst/>
                <a:latin typeface="+mn-lt"/>
                <a:ea typeface="+mn-ea"/>
                <a:cs typeface="+mn-cs"/>
              </a:rPr>
              <a:t>wN</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because of the inverse in Eq. 3.15, the higher the conditional probability of the word sequence, the lower the perplexity. </a:t>
            </a:r>
            <a:endParaRPr lang="en-US" dirty="0"/>
          </a:p>
          <a:p>
            <a:pPr eaLnBrk="1" hangingPunct="1"/>
            <a:endParaRPr lang="en-US" dirty="0"/>
          </a:p>
        </p:txBody>
      </p:sp>
    </p:spTree>
    <p:extLst>
      <p:ext uri="{BB962C8B-B14F-4D97-AF65-F5344CB8AC3E}">
        <p14:creationId xmlns:p14="http://schemas.microsoft.com/office/powerpoint/2010/main" val="1405954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39</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468237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40</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91181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4</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6821900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41</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80983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42</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14666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43</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476441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44</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61616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45</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a:t>V^2 = 844,000,000.    </a:t>
            </a:r>
            <a:r>
              <a:rPr lang="en-US" sz="1200" dirty="0">
                <a:latin typeface="Calibri" charset="0"/>
              </a:rPr>
              <a:t>What’s the maximum number of</a:t>
            </a:r>
            <a:r>
              <a:rPr lang="en-US" sz="1200" baseline="0" dirty="0">
                <a:latin typeface="Calibri" charset="0"/>
              </a:rPr>
              <a:t> unique bigrams that Shakespeare produced, given 884k tokens? </a:t>
            </a:r>
            <a:r>
              <a:rPr lang="en-US" sz="1200" dirty="0">
                <a:latin typeface="Calibri" charset="0"/>
              </a:rPr>
              <a:t>884,647-1.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884,647/844,000,000 = </a:t>
            </a:r>
            <a:r>
              <a:rPr lang="nb-NO" sz="1200" kern="1200" dirty="0">
                <a:solidFill>
                  <a:schemeClr val="tx1"/>
                </a:solidFill>
                <a:effectLst/>
                <a:latin typeface="+mn-lt"/>
                <a:ea typeface="+mn-ea"/>
                <a:cs typeface="+mn-cs"/>
              </a:rPr>
              <a:t>0.001 = He </a:t>
            </a:r>
            <a:r>
              <a:rPr lang="nb-NO" sz="1200" kern="1200" dirty="0" err="1">
                <a:solidFill>
                  <a:schemeClr val="tx1"/>
                </a:solidFill>
                <a:effectLst/>
                <a:latin typeface="+mn-lt"/>
                <a:ea typeface="+mn-ea"/>
                <a:cs typeface="+mn-cs"/>
              </a:rPr>
              <a:t>produced</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only</a:t>
            </a:r>
            <a:r>
              <a:rPr lang="nb-NO" sz="1200" kern="1200" dirty="0">
                <a:solidFill>
                  <a:schemeClr val="tx1"/>
                </a:solidFill>
                <a:effectLst/>
                <a:latin typeface="+mn-lt"/>
                <a:ea typeface="+mn-ea"/>
                <a:cs typeface="+mn-cs"/>
              </a:rPr>
              <a:t> 0.1%</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of</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possible</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bigrams</a:t>
            </a:r>
            <a:r>
              <a:rPr lang="nb-NO"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eaLnBrk="1" hangingPunct="1"/>
            <a:endParaRPr lang="en-US" dirty="0"/>
          </a:p>
        </p:txBody>
      </p:sp>
    </p:spTree>
    <p:extLst>
      <p:ext uri="{BB962C8B-B14F-4D97-AF65-F5344CB8AC3E}">
        <p14:creationId xmlns:p14="http://schemas.microsoft.com/office/powerpoint/2010/main" val="13376894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46</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674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47</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56044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49</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84324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51</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556451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52</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5539"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a:latin typeface="Calibri" charset="0"/>
                <a:ea typeface="ＭＳ Ｐゴシック" charset="0"/>
                <a:cs typeface="ＭＳ Ｐゴシック" charset="0"/>
              </a:rPr>
              <a:t>Subtract half a count from each observed</a:t>
            </a:r>
            <a:r>
              <a:rPr lang="en-US" baseline="0" dirty="0">
                <a:latin typeface="Calibri" charset="0"/>
                <a:ea typeface="ＭＳ Ｐゴシック" charset="0"/>
                <a:cs typeface="ＭＳ Ｐゴシック" charset="0"/>
              </a:rPr>
              <a:t> event</a:t>
            </a:r>
            <a:r>
              <a:rPr lang="en-US" dirty="0">
                <a:latin typeface="Calibri" charset="0"/>
                <a:ea typeface="ＭＳ Ｐゴシック" charset="0"/>
                <a:cs typeface="ＭＳ Ｐゴシック" charset="0"/>
              </a:rPr>
              <a:t>, spread the subtracted amount across other unobserved</a:t>
            </a:r>
            <a:r>
              <a:rPr lang="en-US" baseline="0" dirty="0">
                <a:latin typeface="Calibri" charset="0"/>
                <a:ea typeface="ＭＳ Ｐゴシック" charset="0"/>
                <a:cs typeface="ＭＳ Ｐゴシック" charset="0"/>
              </a:rPr>
              <a:t> events.</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375720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5</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023204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00714BF-B725-3A42-9963-355062504B2E}" type="slidenum">
              <a:rPr lang="en-US"/>
              <a:pPr/>
              <a:t>53</a:t>
            </a:fld>
            <a:endParaRPr lang="en-US"/>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33100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F7CB46A-BDA9-BF4B-8B31-B0B558F3313A}" type="slidenum">
              <a:rPr lang="en-US"/>
              <a:pPr/>
              <a:t>54</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909372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7DFC8D75-8A9A-0B40-A7CB-F4679CC4E3D2}" type="slidenum">
              <a:rPr lang="en-US"/>
              <a:pPr/>
              <a:t>55</a:t>
            </a:fld>
            <a:endParaRPr lang="en-US"/>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78431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56</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46727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084E14E-C2B8-AF4C-A6BB-263B528C3713}" type="slidenum">
              <a:rPr lang="en-US" sz="1200">
                <a:latin typeface="Calibri" charset="0"/>
              </a:rPr>
              <a:pPr eaLnBrk="1" hangingPunct="1"/>
              <a:t>57</a:t>
            </a:fld>
            <a:endParaRPr lang="en-US" sz="1200">
              <a:latin typeface="Calibri" charset="0"/>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58371"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3157836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0EA890B0-808E-6E44-A4DD-EB79892851F2}" type="slidenum">
              <a:rPr lang="en-US"/>
              <a:pPr/>
              <a:t>58</a:t>
            </a:fld>
            <a:endParaRPr lang="en-US"/>
          </a:p>
        </p:txBody>
      </p:sp>
      <p:sp>
        <p:nvSpPr>
          <p:cNvPr id="169987" name="Rectangle 2"/>
          <p:cNvSpPr>
            <a:spLocks noGrp="1" noRot="1" noChangeAspect="1" noChangeArrowheads="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US" dirty="0"/>
          </a:p>
        </p:txBody>
      </p:sp>
    </p:spTree>
    <p:extLst>
      <p:ext uri="{BB962C8B-B14F-4D97-AF65-F5344CB8AC3E}">
        <p14:creationId xmlns:p14="http://schemas.microsoft.com/office/powerpoint/2010/main" val="7322349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4DFF4099-E1E8-B44C-964A-D22AD92D9128}" type="slidenum">
              <a:rPr lang="en-US"/>
              <a:pPr/>
              <a:t>60</a:t>
            </a:fld>
            <a:endParaRPr lang="en-US"/>
          </a:p>
        </p:txBody>
      </p:sp>
      <p:sp>
        <p:nvSpPr>
          <p:cNvPr id="146435" name="Rectangle 2"/>
          <p:cNvSpPr>
            <a:spLocks noGrp="1" noRot="1" noChangeAspect="1" noChangeArrowheads="1"/>
          </p:cNvSpPr>
          <p:nvPr>
            <p:ph type="sldImg"/>
          </p:nvPr>
        </p:nvSpPr>
        <p:spPr>
          <a:solidFill>
            <a:srgbClr val="FFFFFF"/>
          </a:solidFill>
          <a:ln/>
        </p:spPr>
      </p:sp>
      <p:sp>
        <p:nvSpPr>
          <p:cNvPr id="1464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6174546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AA3172-9801-5A43-AD54-7F928A431C2A}" type="slidenum">
              <a:rPr lang="en-US" sz="1200">
                <a:latin typeface="Calibri" charset="0"/>
              </a:rPr>
              <a:pPr eaLnBrk="1" hangingPunct="1"/>
              <a:t>61</a:t>
            </a:fld>
            <a:endParaRPr lang="en-US" sz="1200">
              <a:latin typeface="Calibri"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89091"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3582440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AA3172-9801-5A43-AD54-7F928A431C2A}" type="slidenum">
              <a:rPr lang="en-US" sz="1200">
                <a:latin typeface="Calibri" charset="0"/>
              </a:rPr>
              <a:pPr eaLnBrk="1" hangingPunct="1"/>
              <a:t>64</a:t>
            </a:fld>
            <a:endParaRPr lang="en-US" sz="1200">
              <a:latin typeface="Calibri"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89091"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344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65</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704164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92223D22-0F96-2447-8062-54A2324D8AD1}" type="slidenum">
              <a:rPr lang="en-US"/>
              <a:pPr/>
              <a:t>6</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883045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0A1DCE-B25E-2745-BCC8-DC7B156002CC}" type="slidenum">
              <a:rPr lang="en-US" sz="1200">
                <a:latin typeface="Calibri" charset="0"/>
              </a:rPr>
              <a:pPr eaLnBrk="1" hangingPunct="1"/>
              <a:t>66</a:t>
            </a:fld>
            <a:endParaRPr lang="en-US" sz="1200">
              <a:latin typeface="Calibri" charset="0"/>
            </a:endParaRPr>
          </a:p>
        </p:txBody>
      </p:sp>
      <p:sp>
        <p:nvSpPr>
          <p:cNvPr id="72706"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72707"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8011654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68</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942473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69</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4617099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70</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556674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7</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70783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8</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376146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9</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578821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10</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767172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70E71B2-0689-AE48-9638-3A44C08D6838}"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2111058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0E71B2-0689-AE48-9638-3A44C08D6838}"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585396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0E71B2-0689-AE48-9638-3A44C08D6838}"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1131346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 name="Image"/>
          <p:cNvSpPr>
            <a:spLocks noGrp="1"/>
          </p:cNvSpPr>
          <p:nvPr>
            <p:ph type="pic" sz="half" idx="13"/>
          </p:nvPr>
        </p:nvSpPr>
        <p:spPr>
          <a:xfrm>
            <a:off x="6524625" y="1285875"/>
            <a:ext cx="4286250" cy="4286250"/>
          </a:xfrm>
          <a:prstGeom prst="rect">
            <a:avLst/>
          </a:prstGeom>
          <a:ln w="25400">
            <a:solidFill>
              <a:srgbClr val="FFFFFF"/>
            </a:solidFill>
          </a:ln>
        </p:spPr>
        <p:txBody>
          <a:bodyPr lIns="91439" tIns="45719" rIns="91439" bIns="45719" anchor="t"/>
          <a:lstStyle/>
          <a:p>
            <a:endParaRPr/>
          </a:p>
        </p:txBody>
      </p:sp>
      <p:sp>
        <p:nvSpPr>
          <p:cNvPr id="330" name="Title Text"/>
          <p:cNvSpPr txBox="1">
            <a:spLocks noGrp="1"/>
          </p:cNvSpPr>
          <p:nvPr>
            <p:ph type="title"/>
          </p:nvPr>
        </p:nvSpPr>
        <p:spPr>
          <a:xfrm>
            <a:off x="595312" y="1071562"/>
            <a:ext cx="5500688" cy="2321719"/>
          </a:xfrm>
          <a:prstGeom prst="rect">
            <a:avLst/>
          </a:prstGeom>
        </p:spPr>
        <p:txBody>
          <a:bodyPr anchor="b"/>
          <a:lstStyle>
            <a:lvl1pPr>
              <a:defRPr sz="4922">
                <a:solidFill>
                  <a:srgbClr val="FFFFFF"/>
                </a:solidFill>
              </a:defRPr>
            </a:lvl1pPr>
          </a:lstStyle>
          <a:p>
            <a:r>
              <a:t>Title Text</a:t>
            </a:r>
          </a:p>
        </p:txBody>
      </p:sp>
      <p:sp>
        <p:nvSpPr>
          <p:cNvPr id="331" name="Body Level One…"/>
          <p:cNvSpPr txBox="1">
            <a:spLocks noGrp="1"/>
          </p:cNvSpPr>
          <p:nvPr>
            <p:ph type="body" sz="quarter" idx="1"/>
          </p:nvPr>
        </p:nvSpPr>
        <p:spPr>
          <a:xfrm>
            <a:off x="595312" y="3446859"/>
            <a:ext cx="5500688" cy="2321719"/>
          </a:xfrm>
          <a:prstGeom prst="rect">
            <a:avLst/>
          </a:prstGeom>
        </p:spPr>
        <p:txBody>
          <a:bodyPr anchor="t"/>
          <a:lstStyle>
            <a:lvl1pPr marL="0" indent="0" algn="ctr">
              <a:spcBef>
                <a:spcPts val="0"/>
              </a:spcBef>
              <a:buSzTx/>
              <a:buNone/>
              <a:defRPr sz="2391">
                <a:solidFill>
                  <a:srgbClr val="FFFFFF"/>
                </a:solidFill>
              </a:defRPr>
            </a:lvl1pPr>
            <a:lvl2pPr marL="0" indent="0" algn="ctr">
              <a:spcBef>
                <a:spcPts val="0"/>
              </a:spcBef>
              <a:buSzTx/>
              <a:buNone/>
              <a:defRPr sz="2391">
                <a:solidFill>
                  <a:srgbClr val="FFFFFF"/>
                </a:solidFill>
              </a:defRPr>
            </a:lvl2pPr>
            <a:lvl3pPr marL="0" indent="0" algn="ctr">
              <a:spcBef>
                <a:spcPts val="0"/>
              </a:spcBef>
              <a:buSzTx/>
              <a:buNone/>
              <a:defRPr sz="2391">
                <a:solidFill>
                  <a:srgbClr val="FFFFFF"/>
                </a:solidFill>
              </a:defRPr>
            </a:lvl3pPr>
            <a:lvl4pPr marL="0" indent="0" algn="ctr">
              <a:spcBef>
                <a:spcPts val="0"/>
              </a:spcBef>
              <a:buSzTx/>
              <a:buNone/>
              <a:defRPr sz="2391">
                <a:solidFill>
                  <a:srgbClr val="FFFFFF"/>
                </a:solidFill>
              </a:defRPr>
            </a:lvl4pPr>
            <a:lvl5pPr marL="0" indent="0" algn="ctr">
              <a:spcBef>
                <a:spcPts val="0"/>
              </a:spcBef>
              <a:buSzTx/>
              <a:buNone/>
              <a:defRPr sz="239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nchor="t"/>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62034234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0E71B2-0689-AE48-9638-3A44C08D6838}"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1981163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0E71B2-0689-AE48-9638-3A44C08D6838}"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674258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70E71B2-0689-AE48-9638-3A44C08D6838}" type="datetimeFigureOut">
              <a:rPr lang="en-US" smtClean="0"/>
              <a:t>1/27/20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2133139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70E71B2-0689-AE48-9638-3A44C08D6838}" type="datetimeFigureOut">
              <a:rPr lang="en-US" smtClean="0"/>
              <a:t>1/27/20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1590867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70E71B2-0689-AE48-9638-3A44C08D6838}" type="datetimeFigureOut">
              <a:rPr lang="en-US" smtClean="0"/>
              <a:t>1/27/20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1542364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0E71B2-0689-AE48-9638-3A44C08D6838}" type="datetimeFigureOut">
              <a:rPr lang="en-US" smtClean="0"/>
              <a:t>1/27/20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251603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0E71B2-0689-AE48-9638-3A44C08D6838}" type="datetimeFigureOut">
              <a:rPr lang="en-US" smtClean="0"/>
              <a:t>1/27/20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301244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0E71B2-0689-AE48-9638-3A44C08D6838}" type="datetimeFigureOut">
              <a:rPr lang="en-US" smtClean="0"/>
              <a:t>1/27/20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1397489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0E71B2-0689-AE48-9638-3A44C08D6838}" type="datetimeFigureOut">
              <a:rPr lang="en-US" smtClean="0"/>
              <a:t>1/27/20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61FEED-2340-BE4E-BF26-9770599D90BA}" type="slidenum">
              <a:rPr lang="en-US" smtClean="0"/>
              <a:t>‹#›</a:t>
            </a:fld>
            <a:endParaRPr lang="en-US"/>
          </a:p>
        </p:txBody>
      </p:sp>
    </p:spTree>
    <p:extLst>
      <p:ext uri="{BB962C8B-B14F-4D97-AF65-F5344CB8AC3E}">
        <p14:creationId xmlns:p14="http://schemas.microsoft.com/office/powerpoint/2010/main" val="766509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eb.stanford.edu/~jurafsky/slp3/3.pdf"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youtube.com/watch?v=M8MJFrdfGe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speech.sri.com/projects/sril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kheafield.com/code/kenl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8.xml.rels><?xml version="1.0" encoding="UTF-8" standalone="yes"?>
<Relationships xmlns="http://schemas.openxmlformats.org/package/2006/relationships"><Relationship Id="rId3" Type="http://schemas.openxmlformats.org/officeDocument/2006/relationships/hyperlink" Target="http://googleresearch.blogspot.com/2006/08/all-our-n-gram-are-belong-to-you.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ngrams.googlelabs.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Language Modeling</a:t>
            </a:r>
            <a:br>
              <a:rPr lang="en-US" dirty="0"/>
            </a:br>
            <a:r>
              <a:rPr lang="en-US" dirty="0"/>
              <a:t>with N-Grams </a:t>
            </a:r>
          </a:p>
        </p:txBody>
      </p:sp>
      <p:sp>
        <p:nvSpPr>
          <p:cNvPr id="3" name="Subtitle 2"/>
          <p:cNvSpPr>
            <a:spLocks noGrp="1"/>
          </p:cNvSpPr>
          <p:nvPr>
            <p:ph type="subTitle" idx="1"/>
          </p:nvPr>
        </p:nvSpPr>
        <p:spPr/>
        <p:txBody>
          <a:bodyPr/>
          <a:lstStyle/>
          <a:p>
            <a:r>
              <a:rPr lang="en-US" dirty="0"/>
              <a:t>Speech and Language Processing (3</a:t>
            </a:r>
            <a:r>
              <a:rPr lang="en-US" baseline="30000" dirty="0"/>
              <a:t>rd</a:t>
            </a:r>
            <a:r>
              <a:rPr lang="en-US" dirty="0"/>
              <a:t> Edition draft)</a:t>
            </a:r>
          </a:p>
          <a:p>
            <a:r>
              <a:rPr lang="en-US" dirty="0">
                <a:hlinkClick r:id="rId2"/>
              </a:rPr>
              <a:t>Chapter 3 “Language Modeling with N-Grams”</a:t>
            </a:r>
            <a:endParaRPr lang="en-US" dirty="0"/>
          </a:p>
        </p:txBody>
      </p:sp>
    </p:spTree>
    <p:extLst>
      <p:ext uri="{BB962C8B-B14F-4D97-AF65-F5344CB8AC3E}">
        <p14:creationId xmlns:p14="http://schemas.microsoft.com/office/powerpoint/2010/main" val="448114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eaLnBrk="1" hangingPunct="1"/>
            <a:r>
              <a:rPr lang="en-US" sz="4800" dirty="0"/>
              <a:t>The Chain Rule applied to compute joint probability of words in sentence</a:t>
            </a:r>
          </a:p>
        </p:txBody>
      </p:sp>
      <p:sp>
        <p:nvSpPr>
          <p:cNvPr id="69635" name="Rectangle 3"/>
          <p:cNvSpPr>
            <a:spLocks noGrp="1" noChangeArrowheads="1"/>
          </p:cNvSpPr>
          <p:nvPr>
            <p:ph idx="1"/>
          </p:nvPr>
        </p:nvSpPr>
        <p:spPr>
          <a:xfrm>
            <a:off x="552322" y="1825625"/>
            <a:ext cx="11721504" cy="4351338"/>
          </a:xfrm>
        </p:spPr>
        <p:txBody>
          <a:bodyPr>
            <a:normAutofit fontScale="92500" lnSpcReduction="10000"/>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sz="3733" dirty="0">
              <a:latin typeface="Calibri" charset="0"/>
            </a:endParaRPr>
          </a:p>
          <a:p>
            <a:pPr eaLnBrk="1" hangingPunct="1">
              <a:buNone/>
            </a:pPr>
            <a:endParaRPr lang="en-US" sz="3733" dirty="0">
              <a:latin typeface="Calibri" charset="0"/>
            </a:endParaRPr>
          </a:p>
          <a:p>
            <a:pPr>
              <a:buNone/>
            </a:pPr>
            <a:r>
              <a:rPr lang="en-US" sz="3733" dirty="0">
                <a:latin typeface="Calibri" charset="0"/>
              </a:rPr>
              <a:t>P(“the underdog Philadelphia Eagles won”) =</a:t>
            </a:r>
          </a:p>
          <a:p>
            <a:pPr>
              <a:buNone/>
            </a:pPr>
            <a:r>
              <a:rPr lang="en-US" dirty="0">
                <a:latin typeface="Calibri" charset="0"/>
              </a:rPr>
              <a:t>	</a:t>
            </a:r>
            <a:r>
              <a:rPr lang="en-US" sz="3733" dirty="0">
                <a:solidFill>
                  <a:srgbClr val="404040"/>
                </a:solidFill>
                <a:latin typeface="Calibri" charset="0"/>
              </a:rPr>
              <a:t>P(the) × P(</a:t>
            </a:r>
            <a:r>
              <a:rPr lang="en-US" sz="3733" dirty="0" err="1">
                <a:solidFill>
                  <a:srgbClr val="404040"/>
                </a:solidFill>
                <a:latin typeface="Calibri" charset="0"/>
              </a:rPr>
              <a:t>underdog|the</a:t>
            </a:r>
            <a:r>
              <a:rPr lang="en-US" sz="3733" dirty="0">
                <a:solidFill>
                  <a:srgbClr val="404040"/>
                </a:solidFill>
                <a:latin typeface="Calibri" charset="0"/>
              </a:rPr>
              <a:t>) ×  P(</a:t>
            </a:r>
            <a:r>
              <a:rPr lang="en-US" sz="3733" dirty="0" err="1">
                <a:latin typeface="Calibri" charset="0"/>
              </a:rPr>
              <a:t>Philadelphia</a:t>
            </a:r>
            <a:r>
              <a:rPr lang="en-US" sz="3733" dirty="0" err="1">
                <a:solidFill>
                  <a:srgbClr val="404040"/>
                </a:solidFill>
                <a:latin typeface="Calibri" charset="0"/>
              </a:rPr>
              <a:t>|the</a:t>
            </a:r>
            <a:r>
              <a:rPr lang="en-US" sz="3733" dirty="0">
                <a:solidFill>
                  <a:srgbClr val="404040"/>
                </a:solidFill>
                <a:latin typeface="Calibri" charset="0"/>
              </a:rPr>
              <a:t> underdog) </a:t>
            </a:r>
          </a:p>
          <a:p>
            <a:pPr>
              <a:buNone/>
            </a:pPr>
            <a:r>
              <a:rPr lang="en-US" sz="3733" dirty="0">
                <a:solidFill>
                  <a:srgbClr val="404040"/>
                </a:solidFill>
                <a:latin typeface="Calibri" charset="0"/>
              </a:rPr>
              <a:t>         × P(</a:t>
            </a:r>
            <a:r>
              <a:rPr lang="en-US" sz="3733" dirty="0" err="1">
                <a:solidFill>
                  <a:srgbClr val="404040"/>
                </a:solidFill>
                <a:latin typeface="Calibri" charset="0"/>
              </a:rPr>
              <a:t>Eagles|the</a:t>
            </a:r>
            <a:r>
              <a:rPr lang="en-US" sz="3733" dirty="0">
                <a:solidFill>
                  <a:srgbClr val="404040"/>
                </a:solidFill>
                <a:latin typeface="Calibri" charset="0"/>
              </a:rPr>
              <a:t> underdog </a:t>
            </a:r>
            <a:r>
              <a:rPr lang="en-US" sz="3733" dirty="0">
                <a:latin typeface="Calibri" charset="0"/>
              </a:rPr>
              <a:t>Philadelphia) </a:t>
            </a:r>
          </a:p>
          <a:p>
            <a:pPr>
              <a:buNone/>
            </a:pPr>
            <a:r>
              <a:rPr lang="en-US" sz="3733" dirty="0">
                <a:solidFill>
                  <a:srgbClr val="404040"/>
                </a:solidFill>
                <a:latin typeface="Calibri" charset="0"/>
              </a:rPr>
              <a:t>		× P(</a:t>
            </a:r>
            <a:r>
              <a:rPr lang="en-US" sz="3733" dirty="0" err="1">
                <a:solidFill>
                  <a:srgbClr val="404040"/>
                </a:solidFill>
                <a:latin typeface="Calibri" charset="0"/>
              </a:rPr>
              <a:t>won|the</a:t>
            </a:r>
            <a:r>
              <a:rPr lang="en-US" sz="3733" dirty="0">
                <a:solidFill>
                  <a:srgbClr val="404040"/>
                </a:solidFill>
                <a:latin typeface="Calibri" charset="0"/>
              </a:rPr>
              <a:t> underdog </a:t>
            </a:r>
            <a:r>
              <a:rPr lang="en-US" sz="3733" dirty="0">
                <a:latin typeface="Calibri" charset="0"/>
              </a:rPr>
              <a:t>Philadelphia </a:t>
            </a:r>
            <a:r>
              <a:rPr lang="en-US" sz="3733" dirty="0">
                <a:solidFill>
                  <a:srgbClr val="404040"/>
                </a:solidFill>
                <a:latin typeface="Calibri" charset="0"/>
              </a:rPr>
              <a:t>Eagles)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FB964C8-61E3-4B75-A695-1E45ECE5D3BC}"/>
                  </a:ext>
                </a:extLst>
              </p:cNvPr>
              <p:cNvSpPr txBox="1"/>
              <p:nvPr/>
            </p:nvSpPr>
            <p:spPr>
              <a:xfrm>
                <a:off x="1003175" y="2061474"/>
                <a:ext cx="7258975" cy="11950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1</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𝑛</m:t>
                              </m:r>
                            </m:sub>
                          </m:sSub>
                        </m:e>
                      </m:d>
                      <m:r>
                        <a:rPr lang="en-US" sz="3200" b="0" i="1" smtClean="0">
                          <a:latin typeface="Cambria Math" panose="02040503050406030204" pitchFamily="18" charset="0"/>
                        </a:rPr>
                        <m:t>=</m:t>
                      </m:r>
                      <m:nary>
                        <m:naryPr>
                          <m:chr m:val="∏"/>
                          <m:supHide m:val="on"/>
                          <m:ctrlPr>
                            <a:rPr lang="en-US" sz="3200" b="0" i="1" smtClean="0">
                              <a:latin typeface="Cambria Math" panose="02040503050406030204" pitchFamily="18" charset="0"/>
                            </a:rPr>
                          </m:ctrlPr>
                        </m:naryPr>
                        <m:sub>
                          <m:r>
                            <m:rPr>
                              <m:brk m:alnAt="7"/>
                            </m:rPr>
                            <a:rPr lang="en-US" sz="3200" b="0" i="1" smtClean="0">
                              <a:latin typeface="Cambria Math" panose="02040503050406030204" pitchFamily="18" charset="0"/>
                            </a:rPr>
                            <m:t>𝑖</m:t>
                          </m:r>
                        </m:sub>
                        <m:sup/>
                        <m:e>
                          <m:r>
                            <a:rPr lang="en-US" sz="3200" b="0" i="1" smtClean="0">
                              <a:latin typeface="Cambria Math" panose="02040503050406030204" pitchFamily="18" charset="0"/>
                            </a:rPr>
                            <m:t>𝑃</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1</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𝑖</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e>
                      </m:nary>
                    </m:oMath>
                  </m:oMathPara>
                </a14:m>
                <a:endParaRPr lang="en-US" sz="3200" dirty="0"/>
              </a:p>
            </p:txBody>
          </p:sp>
        </mc:Choice>
        <mc:Fallback xmlns="">
          <p:sp>
            <p:nvSpPr>
              <p:cNvPr id="2" name="TextBox 1">
                <a:extLst>
                  <a:ext uri="{FF2B5EF4-FFF2-40B4-BE49-F238E27FC236}">
                    <a16:creationId xmlns:a16="http://schemas.microsoft.com/office/drawing/2014/main" id="{0FB964C8-61E3-4B75-A695-1E45ECE5D3BC}"/>
                  </a:ext>
                </a:extLst>
              </p:cNvPr>
              <p:cNvSpPr txBox="1">
                <a:spLocks noRot="1" noChangeAspect="1" noMove="1" noResize="1" noEditPoints="1" noAdjustHandles="1" noChangeArrowheads="1" noChangeShapeType="1" noTextEdit="1"/>
              </p:cNvSpPr>
              <p:nvPr/>
            </p:nvSpPr>
            <p:spPr>
              <a:xfrm>
                <a:off x="1003175" y="2061474"/>
                <a:ext cx="7258975" cy="119500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81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lstStyle/>
          <a:p>
            <a:pPr eaLnBrk="1" hangingPunct="1"/>
            <a:r>
              <a:rPr lang="en-US" dirty="0">
                <a:latin typeface="Calibri" charset="0"/>
              </a:rPr>
              <a:t>Could we just count and divide?</a:t>
            </a:r>
          </a:p>
        </p:txBody>
      </p:sp>
    </p:spTree>
    <p:extLst>
      <p:ext uri="{BB962C8B-B14F-4D97-AF65-F5344CB8AC3E}">
        <p14:creationId xmlns:p14="http://schemas.microsoft.com/office/powerpoint/2010/main" val="1509699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normAutofit/>
          </a:bodyPr>
          <a:lstStyle/>
          <a:p>
            <a:r>
              <a:rPr lang="en-US" dirty="0">
                <a:latin typeface="Calibri" charset="0"/>
              </a:rPr>
              <a:t>Could we just count and divide? Maximum likelihood estimation (MLE)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Why doesn’t this work?</a:t>
            </a:r>
          </a:p>
        </p:txBody>
      </p:sp>
      <p:sp>
        <p:nvSpPr>
          <p:cNvPr id="3" name="Rectangle 2"/>
          <p:cNvSpPr/>
          <p:nvPr/>
        </p:nvSpPr>
        <p:spPr>
          <a:xfrm>
            <a:off x="1008345" y="2581012"/>
            <a:ext cx="10295351" cy="1477328"/>
          </a:xfrm>
          <a:prstGeom prst="rect">
            <a:avLst/>
          </a:prstGeom>
        </p:spPr>
        <p:txBody>
          <a:bodyPr wrap="square">
            <a:spAutoFit/>
          </a:bodyPr>
          <a:lstStyle/>
          <a:p>
            <a:endParaRPr lang="en-US" sz="3000" dirty="0">
              <a:latin typeface="Calibri" charset="0"/>
            </a:endParaRPr>
          </a:p>
          <a:p>
            <a:r>
              <a:rPr lang="en-US" sz="3000" dirty="0">
                <a:solidFill>
                  <a:srgbClr val="404040"/>
                </a:solidFill>
                <a:latin typeface="Calibri" charset="0"/>
              </a:rPr>
              <a:t>P(</a:t>
            </a:r>
            <a:r>
              <a:rPr lang="en-US" sz="3000" dirty="0" err="1">
                <a:solidFill>
                  <a:srgbClr val="404040"/>
                </a:solidFill>
                <a:latin typeface="Calibri" charset="0"/>
              </a:rPr>
              <a:t>won|the</a:t>
            </a:r>
            <a:r>
              <a:rPr lang="en-US" sz="3000" dirty="0">
                <a:solidFill>
                  <a:srgbClr val="404040"/>
                </a:solidFill>
                <a:latin typeface="Calibri" charset="0"/>
              </a:rPr>
              <a:t> underdog </a:t>
            </a:r>
            <a:r>
              <a:rPr lang="en-US" sz="3000" dirty="0">
                <a:latin typeface="Calibri" charset="0"/>
              </a:rPr>
              <a:t>team</a:t>
            </a:r>
            <a:r>
              <a:rPr lang="en-US" sz="3000" dirty="0">
                <a:solidFill>
                  <a:srgbClr val="404040"/>
                </a:solidFill>
                <a:latin typeface="Calibri" charset="0"/>
              </a:rPr>
              <a:t>) = </a:t>
            </a:r>
            <a:r>
              <a:rPr lang="en-US" sz="3000" u="sng" dirty="0">
                <a:solidFill>
                  <a:srgbClr val="404040"/>
                </a:solidFill>
                <a:latin typeface="Calibri" charset="0"/>
              </a:rPr>
              <a:t>Count(the underdog </a:t>
            </a:r>
            <a:r>
              <a:rPr lang="en-US" sz="3000" u="sng" dirty="0">
                <a:latin typeface="Calibri" charset="0"/>
              </a:rPr>
              <a:t>team </a:t>
            </a:r>
            <a:r>
              <a:rPr lang="en-US" sz="3000" u="sng" dirty="0">
                <a:solidFill>
                  <a:srgbClr val="404040"/>
                </a:solidFill>
                <a:latin typeface="Calibri" charset="0"/>
              </a:rPr>
              <a:t>won)</a:t>
            </a:r>
          </a:p>
          <a:p>
            <a:r>
              <a:rPr lang="en-US" sz="3000" dirty="0">
                <a:solidFill>
                  <a:srgbClr val="404040"/>
                </a:solidFill>
                <a:latin typeface="Calibri" charset="0"/>
              </a:rPr>
              <a:t>  					  Count(the underdog </a:t>
            </a:r>
            <a:r>
              <a:rPr lang="en-US" sz="3000" dirty="0">
                <a:latin typeface="Calibri" charset="0"/>
              </a:rPr>
              <a:t>team</a:t>
            </a:r>
            <a:r>
              <a:rPr lang="en-US" sz="3000" dirty="0">
                <a:solidFill>
                  <a:srgbClr val="404040"/>
                </a:solidFill>
                <a:latin typeface="Calibri" charset="0"/>
              </a:rPr>
              <a:t>) </a:t>
            </a:r>
          </a:p>
        </p:txBody>
      </p:sp>
    </p:spTree>
    <p:extLst>
      <p:ext uri="{BB962C8B-B14F-4D97-AF65-F5344CB8AC3E}">
        <p14:creationId xmlns:p14="http://schemas.microsoft.com/office/powerpoint/2010/main" val="621721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Simplifying Assumption = Markov Assumption</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08842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Simplifying Assumption = Markov Assumption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rgbClr val="404040"/>
                    </a:solidFill>
                    <a:latin typeface="Calibri" charset="0"/>
                  </a:rPr>
                  <a:t>P(</a:t>
                </a:r>
                <a:r>
                  <a:rPr lang="en-US" dirty="0" err="1">
                    <a:solidFill>
                      <a:srgbClr val="404040"/>
                    </a:solidFill>
                    <a:latin typeface="Calibri" charset="0"/>
                  </a:rPr>
                  <a:t>won|the</a:t>
                </a:r>
                <a:r>
                  <a:rPr lang="en-US" dirty="0">
                    <a:solidFill>
                      <a:srgbClr val="404040"/>
                    </a:solidFill>
                    <a:latin typeface="Calibri" charset="0"/>
                  </a:rPr>
                  <a:t> underdog </a:t>
                </a:r>
                <a:r>
                  <a:rPr lang="en-US" dirty="0">
                    <a:latin typeface="Calibri" charset="0"/>
                  </a:rPr>
                  <a:t>team</a:t>
                </a:r>
                <a:r>
                  <a:rPr lang="en-US" dirty="0">
                    <a:solidFill>
                      <a:srgbClr val="404040"/>
                    </a:solidFill>
                    <a:latin typeface="Calibri" charset="0"/>
                  </a:rPr>
                  <a:t>) </a:t>
                </a:r>
                <a14:m>
                  <m:oMath xmlns:m="http://schemas.openxmlformats.org/officeDocument/2006/math">
                    <m:r>
                      <a:rPr lang="en-US" i="1" smtClean="0">
                        <a:solidFill>
                          <a:srgbClr val="404040"/>
                        </a:solidFill>
                        <a:latin typeface="Cambria Math" charset="0"/>
                        <a:ea typeface="Cambria Math" charset="0"/>
                        <a:cs typeface="Cambria Math" charset="0"/>
                      </a:rPr>
                      <m:t>≈</m:t>
                    </m:r>
                  </m:oMath>
                </a14:m>
                <a:r>
                  <a:rPr lang="en-US" dirty="0"/>
                  <a:t> P(</a:t>
                </a:r>
                <a:r>
                  <a:rPr lang="en-US" dirty="0" err="1"/>
                  <a:t>won|team</a:t>
                </a:r>
                <a:r>
                  <a:rPr lang="en-US" dirty="0"/>
                  <a:t>)</a:t>
                </a:r>
              </a:p>
              <a:p>
                <a:r>
                  <a:rPr lang="en-US" dirty="0"/>
                  <a:t>Only depends on the previous k words, not the whole context</a:t>
                </a:r>
              </a:p>
              <a:p>
                <a14:m>
                  <m:oMath xmlns:m="http://schemas.openxmlformats.org/officeDocument/2006/math">
                    <m:r>
                      <a:rPr lang="en-US" i="1">
                        <a:solidFill>
                          <a:srgbClr val="404040"/>
                        </a:solidFill>
                        <a:latin typeface="Cambria Math" charset="0"/>
                        <a:ea typeface="Cambria Math" charset="0"/>
                        <a:cs typeface="Cambria Math" charset="0"/>
                      </a:rPr>
                      <m:t>≈</m:t>
                    </m:r>
                  </m:oMath>
                </a14:m>
                <a:r>
                  <a:rPr lang="en-US" dirty="0"/>
                  <a:t> P(won|underdog team)</a:t>
                </a:r>
              </a:p>
              <a:p>
                <a14:m>
                  <m:oMath xmlns:m="http://schemas.openxmlformats.org/officeDocument/2006/math">
                    <m:r>
                      <a:rPr lang="en-US" i="1">
                        <a:solidFill>
                          <a:srgbClr val="404040"/>
                        </a:solidFill>
                        <a:latin typeface="Cambria Math" charset="0"/>
                        <a:ea typeface="Cambria Math" charset="0"/>
                        <a:cs typeface="Cambria Math" charset="0"/>
                      </a:rPr>
                      <m:t>≈ </m:t>
                    </m:r>
                  </m:oMath>
                </a14:m>
                <a:r>
                  <a:rPr lang="en-US" dirty="0">
                    <a:solidFill>
                      <a:srgbClr val="404040"/>
                    </a:solidFill>
                    <a:ea typeface="Cambria Math" charset="0"/>
                    <a:cs typeface="Cambria Math" charset="0"/>
                  </a:rPr>
                  <a:t>P(w</a:t>
                </a:r>
                <a:r>
                  <a:rPr lang="en-US" baseline="-25000" dirty="0">
                    <a:solidFill>
                      <a:srgbClr val="404040"/>
                    </a:solidFill>
                    <a:ea typeface="Cambria Math" charset="0"/>
                    <a:cs typeface="Cambria Math" charset="0"/>
                  </a:rPr>
                  <a:t>i</a:t>
                </a:r>
                <a:r>
                  <a:rPr lang="en-US" dirty="0">
                    <a:solidFill>
                      <a:srgbClr val="404040"/>
                    </a:solidFill>
                    <a:ea typeface="Cambria Math" charset="0"/>
                    <a:cs typeface="Cambria Math" charset="0"/>
                  </a:rPr>
                  <a:t>|</a:t>
                </a:r>
                <a:r>
                  <a:rPr lang="en-US" dirty="0"/>
                  <a:t>w</a:t>
                </a:r>
                <a:r>
                  <a:rPr lang="en-US" baseline="-25000" dirty="0"/>
                  <a:t>i-2</a:t>
                </a:r>
                <a:r>
                  <a:rPr lang="en-US" dirty="0"/>
                  <a:t> w</a:t>
                </a:r>
                <a:r>
                  <a:rPr lang="en-US" baseline="-25000" dirty="0"/>
                  <a:t>i-1</a:t>
                </a:r>
                <a:r>
                  <a:rPr lang="en-US" dirty="0"/>
                  <a:t>)</a:t>
                </a:r>
              </a:p>
              <a:p>
                <a14:m>
                  <m:oMath xmlns:m="http://schemas.openxmlformats.org/officeDocument/2006/math">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1</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2</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3</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4</m:t>
                    </m:r>
                    <m:r>
                      <m:rPr>
                        <m:nor/>
                      </m:rPr>
                      <a:rPr lang="mr-IN" dirty="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n</m:t>
                    </m:r>
                    <m:r>
                      <m:rPr>
                        <m:nor/>
                      </m:rPr>
                      <a:rPr lang="en-US" dirty="0">
                        <a:solidFill>
                          <a:srgbClr val="404040"/>
                        </a:solidFill>
                        <a:ea typeface="Cambria Math" charset="0"/>
                        <a:cs typeface="Cambria Math" charset="0"/>
                      </a:rPr>
                      <m:t>)</m:t>
                    </m:r>
                    <m:r>
                      <a:rPr lang="en-US" i="1" dirty="0" smtClean="0">
                        <a:solidFill>
                          <a:srgbClr val="404040"/>
                        </a:solidFill>
                        <a:latin typeface="Cambria Math" charset="0"/>
                        <a:ea typeface="Cambria Math" charset="0"/>
                        <a:cs typeface="Cambria Math" charset="0"/>
                      </a:rPr>
                      <m:t>≈</m:t>
                    </m:r>
                    <m:nary>
                      <m:naryPr>
                        <m:chr m:val="∏"/>
                        <m:ctrlPr>
                          <a:rPr lang="is-IS" i="1" dirty="0" smtClean="0">
                            <a:solidFill>
                              <a:srgbClr val="404040"/>
                            </a:solidFill>
                            <a:latin typeface="Cambria Math" panose="02040503050406030204" pitchFamily="18"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0" i="0" baseline="-25000" dirty="0" smtClean="0">
                            <a:solidFill>
                              <a:srgbClr val="404040"/>
                            </a:solidFill>
                            <a:ea typeface="Cambria Math" charset="0"/>
                            <a:cs typeface="Cambria Math" charset="0"/>
                          </a:rPr>
                          <m:t>i</m:t>
                        </m:r>
                        <m:r>
                          <m:rPr>
                            <m:nor/>
                          </m:rPr>
                          <a:rPr lang="en-US" b="0" i="0" dirty="0" smtClean="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m:t>
                        </m:r>
                        <m:r>
                          <m:rPr>
                            <m:nor/>
                          </m:rPr>
                          <a:rPr lang="en-US" b="0" i="0" baseline="-25000" dirty="0" smtClean="0">
                            <a:solidFill>
                              <a:srgbClr val="404040"/>
                            </a:solidFill>
                            <a:ea typeface="Cambria Math" charset="0"/>
                            <a:cs typeface="Cambria Math" charset="0"/>
                          </a:rPr>
                          <m:t>k</m:t>
                        </m:r>
                        <m:r>
                          <a:rPr lang="mr-IN" b="0" i="1" dirty="0" smtClean="0">
                            <a:solidFill>
                              <a:srgbClr val="404040"/>
                            </a:solidFill>
                            <a:latin typeface="Cambria Math" charset="0"/>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−1</m:t>
                        </m:r>
                        <m:r>
                          <m:rPr>
                            <m:nor/>
                          </m:rPr>
                          <a:rPr lang="en-US" b="0" i="0" dirty="0" smtClean="0">
                            <a:solidFill>
                              <a:srgbClr val="404040"/>
                            </a:solidFill>
                            <a:ea typeface="Cambria Math" charset="0"/>
                            <a:cs typeface="Cambria Math" charset="0"/>
                          </a:rPr>
                          <m:t>)</m:t>
                        </m:r>
                      </m:e>
                    </m:nary>
                  </m:oMath>
                </a14:m>
                <a:endParaRPr lang="en-US" dirty="0"/>
              </a:p>
              <a:p>
                <a:r>
                  <a:rPr lang="en-US" dirty="0"/>
                  <a:t>K is the number of context words that we take into account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870833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history should we use?</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735618304"/>
                  </p:ext>
                </p:extLst>
              </p:nvPr>
            </p:nvGraphicFramePr>
            <p:xfrm>
              <a:off x="838200" y="1825625"/>
              <a:ext cx="10610588" cy="4003167"/>
            </p:xfrm>
            <a:graphic>
              <a:graphicData uri="http://schemas.openxmlformats.org/drawingml/2006/table">
                <a:tbl>
                  <a:tblPr firstRow="1" bandRow="1">
                    <a:tableStyleId>{5C22544A-7EE6-4342-B048-85BDC9FD1C3A}</a:tableStyleId>
                  </a:tblPr>
                  <a:tblGrid>
                    <a:gridCol w="2652647">
                      <a:extLst>
                        <a:ext uri="{9D8B030D-6E8A-4147-A177-3AD203B41FA5}">
                          <a16:colId xmlns:a16="http://schemas.microsoft.com/office/drawing/2014/main" val="20000"/>
                        </a:ext>
                      </a:extLst>
                    </a:gridCol>
                    <a:gridCol w="2321230">
                      <a:extLst>
                        <a:ext uri="{9D8B030D-6E8A-4147-A177-3AD203B41FA5}">
                          <a16:colId xmlns:a16="http://schemas.microsoft.com/office/drawing/2014/main" val="20001"/>
                        </a:ext>
                      </a:extLst>
                    </a:gridCol>
                    <a:gridCol w="2655518">
                      <a:extLst>
                        <a:ext uri="{9D8B030D-6E8A-4147-A177-3AD203B41FA5}">
                          <a16:colId xmlns:a16="http://schemas.microsoft.com/office/drawing/2014/main" val="20002"/>
                        </a:ext>
                      </a:extLst>
                    </a:gridCol>
                    <a:gridCol w="2981193">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unigram</a:t>
                          </a:r>
                        </a:p>
                      </a:txBody>
                      <a:tcPr/>
                    </a:tc>
                    <a:tc>
                      <a:txBody>
                        <a:bodyPr/>
                        <a:lstStyle/>
                        <a:p>
                          <a:r>
                            <a:rPr lang="en-US" b="1" dirty="0"/>
                            <a:t>no history</a:t>
                          </a:r>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panose="02040503050406030204" pitchFamily="18"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m:t>p</m:t>
                                    </m:r>
                                    <m:r>
                                      <m:rPr>
                                        <m:nor/>
                                      </m:rPr>
                                      <a:rPr lang="en-US" dirty="0"/>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𝑎𝑙𝑙</m:t>
                                    </m:r>
                                    <m:r>
                                      <a:rPr lang="en-US" b="0" i="1" smtClean="0">
                                        <a:latin typeface="Cambria Math" charset="0"/>
                                      </a:rPr>
                                      <m:t> </m:t>
                                    </m:r>
                                    <m:r>
                                      <a:rPr lang="en-US" b="0" i="1" smtClean="0">
                                        <a:latin typeface="Cambria Math" charset="0"/>
                                      </a:rPr>
                                      <m:t>𝑤𝑜𝑟𝑑𝑠</m:t>
                                    </m:r>
                                  </m:den>
                                </m:f>
                              </m:oMath>
                            </m:oMathPara>
                          </a14:m>
                          <a:endParaRPr lang="en-US" dirty="0"/>
                        </a:p>
                      </a:txBody>
                      <a:tcPr/>
                    </a:tc>
                    <a:extLst>
                      <a:ext uri="{0D108BD9-81ED-4DB2-BD59-A6C34878D82A}">
                        <a16:rowId xmlns:a16="http://schemas.microsoft.com/office/drawing/2014/main" val="10001"/>
                      </a:ext>
                    </a:extLst>
                  </a:tr>
                  <a:tr h="370840">
                    <a:tc>
                      <a:txBody>
                        <a:bodyPr/>
                        <a:lstStyle/>
                        <a:p>
                          <a:r>
                            <a:rPr lang="en-US" dirty="0"/>
                            <a:t>bigram</a:t>
                          </a:r>
                        </a:p>
                      </a:txBody>
                      <a:tcPr/>
                    </a:tc>
                    <a:tc>
                      <a:txBody>
                        <a:bodyPr/>
                        <a:lstStyle/>
                        <a:p>
                          <a:r>
                            <a:rPr lang="en-US" dirty="0"/>
                            <a:t>1 word as history</a:t>
                          </a:r>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panose="02040503050406030204" pitchFamily="18"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extLst>
                      <a:ext uri="{0D108BD9-81ED-4DB2-BD59-A6C34878D82A}">
                        <a16:rowId xmlns:a16="http://schemas.microsoft.com/office/drawing/2014/main" val="10002"/>
                      </a:ext>
                    </a:extLst>
                  </a:tr>
                  <a:tr h="370840">
                    <a:tc>
                      <a:txBody>
                        <a:bodyPr/>
                        <a:lstStyle/>
                        <a:p>
                          <a:r>
                            <a:rPr lang="en-US" dirty="0"/>
                            <a:t>trigram</a:t>
                          </a:r>
                        </a:p>
                      </a:txBody>
                      <a:tcPr/>
                    </a:tc>
                    <a:tc>
                      <a:txBody>
                        <a:bodyPr/>
                        <a:lstStyle/>
                        <a:p>
                          <a:r>
                            <a:rPr lang="en-US" dirty="0"/>
                            <a:t>2 words as history</a:t>
                          </a:r>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panose="02040503050406030204" pitchFamily="18"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extLst>
                      <a:ext uri="{0D108BD9-81ED-4DB2-BD59-A6C34878D82A}">
                        <a16:rowId xmlns:a16="http://schemas.microsoft.com/office/drawing/2014/main" val="10003"/>
                      </a:ext>
                    </a:extLst>
                  </a:tr>
                  <a:tr h="370840">
                    <a:tc>
                      <a:txBody>
                        <a:bodyPr/>
                        <a:lstStyle/>
                        <a:p>
                          <a:r>
                            <a:rPr lang="en-US" dirty="0"/>
                            <a:t>4-gram</a:t>
                          </a:r>
                        </a:p>
                      </a:txBody>
                      <a:tcPr/>
                    </a:tc>
                    <a:tc>
                      <a:txBody>
                        <a:bodyPr/>
                        <a:lstStyle/>
                        <a:p>
                          <a:r>
                            <a:rPr lang="en-US" dirty="0"/>
                            <a:t>3 words as history</a:t>
                          </a:r>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panose="02040503050406030204" pitchFamily="18"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735618304"/>
                  </p:ext>
                </p:extLst>
              </p:nvPr>
            </p:nvGraphicFramePr>
            <p:xfrm>
              <a:off x="838200" y="1825625"/>
              <a:ext cx="10610588" cy="4003167"/>
            </p:xfrm>
            <a:graphic>
              <a:graphicData uri="http://schemas.openxmlformats.org/drawingml/2006/table">
                <a:tbl>
                  <a:tblPr firstRow="1" bandRow="1">
                    <a:tableStyleId>{5C22544A-7EE6-4342-B048-85BDC9FD1C3A}</a:tableStyleId>
                  </a:tblPr>
                  <a:tblGrid>
                    <a:gridCol w="2652647"/>
                    <a:gridCol w="2321230"/>
                    <a:gridCol w="2655518"/>
                    <a:gridCol w="2981193"/>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840359">
                    <a:tc>
                      <a:txBody>
                        <a:bodyPr/>
                        <a:lstStyle/>
                        <a:p>
                          <a:r>
                            <a:rPr lang="en-US" dirty="0" smtClean="0"/>
                            <a:t>unigram</a:t>
                          </a:r>
                          <a:endParaRPr lang="en-US" dirty="0"/>
                        </a:p>
                      </a:txBody>
                      <a:tcPr/>
                    </a:tc>
                    <a:tc>
                      <a:txBody>
                        <a:bodyPr/>
                        <a:lstStyle/>
                        <a:p>
                          <a:r>
                            <a:rPr lang="en-US" b="1" dirty="0" smtClean="0"/>
                            <a:t>no history</a:t>
                          </a:r>
                          <a:endParaRPr lang="en-US" b="1" dirty="0"/>
                        </a:p>
                      </a:txBody>
                      <a:tcPr/>
                    </a:tc>
                    <a:tc>
                      <a:txBody>
                        <a:bodyPr/>
                        <a:lstStyle/>
                        <a:p>
                          <a:endParaRPr lang="en-US"/>
                        </a:p>
                      </a:txBody>
                      <a:tcPr>
                        <a:blipFill rotWithShape="0">
                          <a:blip r:embed="rId2"/>
                          <a:stretch>
                            <a:fillRect l="-187615" t="-44928" r="-113073" b="-334058"/>
                          </a:stretch>
                        </a:blipFill>
                      </a:tcPr>
                    </a:tc>
                    <a:tc>
                      <a:txBody>
                        <a:bodyPr/>
                        <a:lstStyle/>
                        <a:p>
                          <a:endParaRPr lang="en-US"/>
                        </a:p>
                      </a:txBody>
                      <a:tcPr>
                        <a:blipFill rotWithShape="0">
                          <a:blip r:embed="rId2"/>
                          <a:stretch>
                            <a:fillRect l="-256442" t="-44928" r="-818" b="-334058"/>
                          </a:stretch>
                        </a:blipFill>
                      </a:tcPr>
                    </a:tc>
                  </a:tr>
                  <a:tr h="930656">
                    <a:tc>
                      <a:txBody>
                        <a:bodyPr/>
                        <a:lstStyle/>
                        <a:p>
                          <a:r>
                            <a:rPr lang="en-US" dirty="0" smtClean="0"/>
                            <a:t>bigram</a:t>
                          </a:r>
                          <a:endParaRPr lang="en-US" dirty="0"/>
                        </a:p>
                      </a:txBody>
                      <a:tcPr/>
                    </a:tc>
                    <a:tc>
                      <a:txBody>
                        <a:bodyPr/>
                        <a:lstStyle/>
                        <a:p>
                          <a:r>
                            <a:rPr lang="en-US" dirty="0" smtClean="0"/>
                            <a:t>1 word as history</a:t>
                          </a:r>
                          <a:endParaRPr lang="en-US" dirty="0"/>
                        </a:p>
                      </a:txBody>
                      <a:tcPr/>
                    </a:tc>
                    <a:tc>
                      <a:txBody>
                        <a:bodyPr/>
                        <a:lstStyle/>
                        <a:p>
                          <a:endParaRPr lang="en-US"/>
                        </a:p>
                      </a:txBody>
                      <a:tcPr>
                        <a:blipFill rotWithShape="0">
                          <a:blip r:embed="rId2"/>
                          <a:stretch>
                            <a:fillRect l="-187615" t="-130719" r="-113073" b="-201307"/>
                          </a:stretch>
                        </a:blipFill>
                      </a:tcPr>
                    </a:tc>
                    <a:tc>
                      <a:txBody>
                        <a:bodyPr/>
                        <a:lstStyle/>
                        <a:p>
                          <a:endParaRPr lang="en-US"/>
                        </a:p>
                      </a:txBody>
                      <a:tcPr>
                        <a:blipFill rotWithShape="0">
                          <a:blip r:embed="rId2"/>
                          <a:stretch>
                            <a:fillRect l="-256442" t="-130719" r="-818" b="-201307"/>
                          </a:stretch>
                        </a:blipFill>
                      </a:tcPr>
                    </a:tc>
                  </a:tr>
                  <a:tr h="930656">
                    <a:tc>
                      <a:txBody>
                        <a:bodyPr/>
                        <a:lstStyle/>
                        <a:p>
                          <a:r>
                            <a:rPr lang="en-US" dirty="0" smtClean="0"/>
                            <a:t>trigram</a:t>
                          </a:r>
                          <a:endParaRPr lang="en-US" dirty="0"/>
                        </a:p>
                      </a:txBody>
                      <a:tcPr/>
                    </a:tc>
                    <a:tc>
                      <a:txBody>
                        <a:bodyPr/>
                        <a:lstStyle/>
                        <a:p>
                          <a:r>
                            <a:rPr lang="en-US" dirty="0" smtClean="0"/>
                            <a:t>2 words </a:t>
                          </a:r>
                          <a:r>
                            <a:rPr lang="en-US" dirty="0" smtClean="0"/>
                            <a:t>as history</a:t>
                          </a:r>
                          <a:endParaRPr lang="en-US" dirty="0"/>
                        </a:p>
                      </a:txBody>
                      <a:tcPr/>
                    </a:tc>
                    <a:tc>
                      <a:txBody>
                        <a:bodyPr/>
                        <a:lstStyle/>
                        <a:p>
                          <a:endParaRPr lang="en-US"/>
                        </a:p>
                      </a:txBody>
                      <a:tcPr>
                        <a:blipFill rotWithShape="0">
                          <a:blip r:embed="rId2"/>
                          <a:stretch>
                            <a:fillRect l="-187615" t="-230719" r="-113073" b="-101307"/>
                          </a:stretch>
                        </a:blipFill>
                      </a:tcPr>
                    </a:tc>
                    <a:tc>
                      <a:txBody>
                        <a:bodyPr/>
                        <a:lstStyle/>
                        <a:p>
                          <a:endParaRPr lang="en-US"/>
                        </a:p>
                      </a:txBody>
                      <a:tcPr>
                        <a:blipFill rotWithShape="0">
                          <a:blip r:embed="rId2"/>
                          <a:stretch>
                            <a:fillRect l="-256442" t="-230719" r="-818" b="-101307"/>
                          </a:stretch>
                        </a:blipFill>
                      </a:tcPr>
                    </a:tc>
                  </a:tr>
                  <a:tr h="930656">
                    <a:tc>
                      <a:txBody>
                        <a:bodyPr/>
                        <a:lstStyle/>
                        <a:p>
                          <a:r>
                            <a:rPr lang="en-US" dirty="0" smtClean="0"/>
                            <a:t>4-gram</a:t>
                          </a:r>
                          <a:endParaRPr lang="en-US" dirty="0"/>
                        </a:p>
                      </a:txBody>
                      <a:tcPr/>
                    </a:tc>
                    <a:tc>
                      <a:txBody>
                        <a:bodyPr/>
                        <a:lstStyle/>
                        <a:p>
                          <a:r>
                            <a:rPr lang="en-US" dirty="0" smtClean="0"/>
                            <a:t>3 words </a:t>
                          </a:r>
                          <a:r>
                            <a:rPr lang="en-US" dirty="0" smtClean="0"/>
                            <a:t>as history</a:t>
                          </a:r>
                          <a:endParaRPr lang="en-US" dirty="0"/>
                        </a:p>
                      </a:txBody>
                      <a:tcPr/>
                    </a:tc>
                    <a:tc>
                      <a:txBody>
                        <a:bodyPr/>
                        <a:lstStyle/>
                        <a:p>
                          <a:endParaRPr lang="en-US"/>
                        </a:p>
                      </a:txBody>
                      <a:tcPr>
                        <a:blipFill rotWithShape="0">
                          <a:blip r:embed="rId2"/>
                          <a:stretch>
                            <a:fillRect l="-187615" t="-330719" r="-113073" b="-1307"/>
                          </a:stretch>
                        </a:blipFill>
                      </a:tcPr>
                    </a:tc>
                    <a:tc>
                      <a:txBody>
                        <a:bodyPr/>
                        <a:lstStyle/>
                        <a:p>
                          <a:endParaRPr lang="en-US"/>
                        </a:p>
                      </a:txBody>
                      <a:tcPr>
                        <a:blipFill rotWithShape="0">
                          <a:blip r:embed="rId2"/>
                          <a:stretch>
                            <a:fillRect l="-256442" t="-330719" r="-818" b="-1307"/>
                          </a:stretch>
                        </a:blipFill>
                      </a:tcPr>
                    </a:tc>
                  </a:tr>
                </a:tbl>
              </a:graphicData>
            </a:graphic>
          </p:graphicFrame>
        </mc:Fallback>
      </mc:AlternateContent>
    </p:spTree>
    <p:extLst>
      <p:ext uri="{BB962C8B-B14F-4D97-AF65-F5344CB8AC3E}">
        <p14:creationId xmlns:p14="http://schemas.microsoft.com/office/powerpoint/2010/main" val="1178345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828800" y="381000"/>
            <a:ext cx="9956800" cy="990600"/>
          </a:xfrm>
        </p:spPr>
        <p:txBody>
          <a:bodyPr/>
          <a:lstStyle/>
          <a:p>
            <a:pPr eaLnBrk="1" hangingPunct="1"/>
            <a:r>
              <a:rPr lang="en-US" dirty="0"/>
              <a:t>Historical Notes</a:t>
            </a:r>
          </a:p>
        </p:txBody>
      </p:sp>
      <p:sp>
        <p:nvSpPr>
          <p:cNvPr id="3" name="TextBox 2"/>
          <p:cNvSpPr txBox="1"/>
          <p:nvPr/>
        </p:nvSpPr>
        <p:spPr>
          <a:xfrm>
            <a:off x="9558907" y="2571195"/>
            <a:ext cx="1826910" cy="420564"/>
          </a:xfrm>
          <a:prstGeom prst="rect">
            <a:avLst/>
          </a:prstGeom>
          <a:noFill/>
        </p:spPr>
        <p:txBody>
          <a:bodyPr wrap="none" rtlCol="0">
            <a:spAutoFit/>
          </a:bodyPr>
          <a:lstStyle/>
          <a:p>
            <a:r>
              <a:rPr lang="en-US" sz="2133" dirty="0">
                <a:latin typeface="Calibri"/>
                <a:cs typeface="Calibri"/>
              </a:rPr>
              <a:t>Andrei Markov</a:t>
            </a:r>
          </a:p>
        </p:txBody>
      </p:sp>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extLst>
                  <p:ext uri="{D42A27DB-BD31-4B8C-83A1-F6EECF244321}">
                    <p14:modId xmlns:p14="http://schemas.microsoft.com/office/powerpoint/2010/main" val="236017590"/>
                  </p:ext>
                </p:extLst>
              </p:nvPr>
            </p:nvGraphicFramePr>
            <p:xfrm>
              <a:off x="870216" y="1175312"/>
              <a:ext cx="10915384" cy="5331132"/>
            </p:xfrm>
            <a:graphic>
              <a:graphicData uri="http://schemas.openxmlformats.org/drawingml/2006/table">
                <a:tbl>
                  <a:tblPr firstRow="1" bandRow="1">
                    <a:tableStyleId>{5C22544A-7EE6-4342-B048-85BDC9FD1C3A}</a:tableStyleId>
                  </a:tblPr>
                  <a:tblGrid>
                    <a:gridCol w="2580706">
                      <a:extLst>
                        <a:ext uri="{9D8B030D-6E8A-4147-A177-3AD203B41FA5}">
                          <a16:colId xmlns:a16="http://schemas.microsoft.com/office/drawing/2014/main" val="20000"/>
                        </a:ext>
                      </a:extLst>
                    </a:gridCol>
                    <a:gridCol w="8334678">
                      <a:extLst>
                        <a:ext uri="{9D8B030D-6E8A-4147-A177-3AD203B41FA5}">
                          <a16:colId xmlns:a16="http://schemas.microsoft.com/office/drawing/2014/main" val="20001"/>
                        </a:ext>
                      </a:extLst>
                    </a:gridCol>
                  </a:tblGrid>
                  <a:tr h="888522">
                    <a:tc>
                      <a:txBody>
                        <a:bodyPr/>
                        <a:lstStyle/>
                        <a:p>
                          <a:r>
                            <a:rPr lang="en-US" dirty="0"/>
                            <a:t>1913</a:t>
                          </a:r>
                        </a:p>
                      </a:txBody>
                      <a:tcPr/>
                    </a:tc>
                    <a:tc>
                      <a:txBody>
                        <a:bodyPr/>
                        <a:lstStyle/>
                        <a:p>
                          <a:r>
                            <a:rPr lang="en-US" dirty="0"/>
                            <a:t>Andrei Markov counts 20k letters in </a:t>
                          </a:r>
                          <a:r>
                            <a:rPr lang="en-US" i="1" dirty="0"/>
                            <a:t>Eugene </a:t>
                          </a:r>
                          <a:r>
                            <a:rPr lang="en-US" i="1" dirty="0" err="1"/>
                            <a:t>Onegin</a:t>
                          </a:r>
                          <a:endParaRPr lang="en-US" dirty="0"/>
                        </a:p>
                      </a:txBody>
                      <a:tcPr/>
                    </a:tc>
                    <a:extLst>
                      <a:ext uri="{0D108BD9-81ED-4DB2-BD59-A6C34878D82A}">
                        <a16:rowId xmlns:a16="http://schemas.microsoft.com/office/drawing/2014/main" val="10000"/>
                      </a:ext>
                    </a:extLst>
                  </a:tr>
                  <a:tr h="888522">
                    <a:tc>
                      <a:txBody>
                        <a:bodyPr/>
                        <a:lstStyle/>
                        <a:p>
                          <a:r>
                            <a:rPr lang="en-US" dirty="0"/>
                            <a:t>1948</a:t>
                          </a:r>
                        </a:p>
                      </a:txBody>
                      <a:tcPr/>
                    </a:tc>
                    <a:tc>
                      <a:txBody>
                        <a:bodyPr/>
                        <a:lstStyle/>
                        <a:p>
                          <a:r>
                            <a:rPr lang="en-US" dirty="0"/>
                            <a:t>Claude Shannon uses n-grams to approximate English</a:t>
                          </a:r>
                        </a:p>
                      </a:txBody>
                      <a:tcPr/>
                    </a:tc>
                    <a:extLst>
                      <a:ext uri="{0D108BD9-81ED-4DB2-BD59-A6C34878D82A}">
                        <a16:rowId xmlns:a16="http://schemas.microsoft.com/office/drawing/2014/main" val="10001"/>
                      </a:ext>
                    </a:extLst>
                  </a:tr>
                  <a:tr h="888522">
                    <a:tc>
                      <a:txBody>
                        <a:bodyPr/>
                        <a:lstStyle/>
                        <a:p>
                          <a:r>
                            <a:rPr lang="en-US" dirty="0"/>
                            <a:t>1956</a:t>
                          </a:r>
                        </a:p>
                      </a:txBody>
                      <a:tcPr/>
                    </a:tc>
                    <a:tc>
                      <a:txBody>
                        <a:bodyPr/>
                        <a:lstStyle/>
                        <a:p>
                          <a:r>
                            <a:rPr lang="en-US" sz="1800" b="0" i="0" u="none" strike="noStrike" kern="1200" dirty="0">
                              <a:solidFill>
                                <a:schemeClr val="dk1"/>
                              </a:solidFill>
                              <a:effectLst/>
                              <a:latin typeface="+mn-lt"/>
                              <a:ea typeface="+mn-ea"/>
                              <a:cs typeface="+mn-cs"/>
                            </a:rPr>
                            <a:t>Noam Chomsky </a:t>
                          </a:r>
                          <a:r>
                            <a:rPr lang="en-US" dirty="0"/>
                            <a:t>decries finite-state Markov Models</a:t>
                          </a:r>
                        </a:p>
                      </a:txBody>
                      <a:tcPr/>
                    </a:tc>
                    <a:extLst>
                      <a:ext uri="{0D108BD9-81ED-4DB2-BD59-A6C34878D82A}">
                        <a16:rowId xmlns:a16="http://schemas.microsoft.com/office/drawing/2014/main" val="10002"/>
                      </a:ext>
                    </a:extLst>
                  </a:tr>
                  <a:tr h="888522">
                    <a:tc>
                      <a:txBody>
                        <a:bodyPr/>
                        <a:lstStyle/>
                        <a:p>
                          <a:r>
                            <a:rPr lang="en-US" dirty="0"/>
                            <a:t>1980s</a:t>
                          </a:r>
                        </a:p>
                      </a:txBody>
                      <a:tcPr/>
                    </a:tc>
                    <a:tc>
                      <a:txBody>
                        <a:bodyPr/>
                        <a:lstStyle/>
                        <a:p>
                          <a:r>
                            <a:rPr lang="en-US" dirty="0"/>
                            <a:t>Fred </a:t>
                          </a:r>
                          <a:r>
                            <a:rPr lang="en-US" dirty="0" err="1"/>
                            <a:t>Jelinek</a:t>
                          </a:r>
                          <a:r>
                            <a:rPr lang="en-US" dirty="0"/>
                            <a:t> at IBM TJ Watson uses n-grams for ASR,</a:t>
                          </a:r>
                          <a:r>
                            <a:rPr lang="en-US" baseline="0" dirty="0"/>
                            <a:t> think about 2 other ideas for models: (1) MT, (2) stock market prediction</a:t>
                          </a:r>
                          <a:endParaRPr lang="en-US" dirty="0"/>
                        </a:p>
                      </a:txBody>
                      <a:tcPr/>
                    </a:tc>
                    <a:extLst>
                      <a:ext uri="{0D108BD9-81ED-4DB2-BD59-A6C34878D82A}">
                        <a16:rowId xmlns:a16="http://schemas.microsoft.com/office/drawing/2014/main" val="10003"/>
                      </a:ext>
                    </a:extLst>
                  </a:tr>
                  <a:tr h="888522">
                    <a:tc>
                      <a:txBody>
                        <a:bodyPr/>
                        <a:lstStyle/>
                        <a:p>
                          <a:r>
                            <a:rPr lang="en-US" dirty="0"/>
                            <a:t>1993</a:t>
                          </a:r>
                        </a:p>
                      </a:txBody>
                      <a:tcPr/>
                    </a:tc>
                    <a:tc>
                      <a:txBody>
                        <a:bodyPr/>
                        <a:lstStyle/>
                        <a:p>
                          <a:r>
                            <a:rPr lang="en-US" dirty="0"/>
                            <a:t>Jelinek at</a:t>
                          </a:r>
                          <a:r>
                            <a:rPr lang="en-US" baseline="0" dirty="0"/>
                            <a:t> team develops statistical </a:t>
                          </a:r>
                          <a:r>
                            <a:rPr lang="en-US" dirty="0"/>
                            <a:t>machine translation</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𝑎𝑟𝑔𝑚𝑎𝑥</m:t>
                                    </m:r>
                                  </m:e>
                                  <m:sub>
                                    <m:r>
                                      <a:rPr lang="en-US" b="0" i="1" smtClean="0">
                                        <a:latin typeface="Cambria Math" charset="0"/>
                                      </a:rPr>
                                      <m:t>𝑒</m:t>
                                    </m:r>
                                  </m:sub>
                                </m:sSub>
                                <m:r>
                                  <a:rPr lang="en-US" b="0" i="1" smtClean="0">
                                    <a:latin typeface="Cambria Math" charset="0"/>
                                  </a:rPr>
                                  <m:t>𝑝</m:t>
                                </m:r>
                                <m:d>
                                  <m:dPr>
                                    <m:ctrlPr>
                                      <a:rPr lang="en-US" b="0" i="1" smtClean="0">
                                        <a:latin typeface="Cambria Math" panose="02040503050406030204" pitchFamily="18" charset="0"/>
                                      </a:rPr>
                                    </m:ctrlPr>
                                  </m:dPr>
                                  <m:e>
                                    <m:r>
                                      <a:rPr lang="en-US" b="0" i="1" smtClean="0">
                                        <a:latin typeface="Cambria Math" charset="0"/>
                                      </a:rPr>
                                      <m:t>𝑒</m:t>
                                    </m:r>
                                  </m:e>
                                  <m:e>
                                    <m:r>
                                      <a:rPr lang="en-US" b="0" i="1" smtClean="0">
                                        <a:latin typeface="Cambria Math" charset="0"/>
                                      </a:rPr>
                                      <m:t>𝑓</m:t>
                                    </m:r>
                                  </m:e>
                                </m:d>
                                <m:r>
                                  <a:rPr lang="en-US" b="0" i="1" smtClean="0">
                                    <a:latin typeface="Cambria Math" charset="0"/>
                                  </a:rPr>
                                  <m:t>=</m:t>
                                </m:r>
                                <m:r>
                                  <a:rPr lang="en-US" b="0" i="1" smtClean="0">
                                    <a:latin typeface="Cambria Math" charset="0"/>
                                  </a:rPr>
                                  <m:t>𝑝</m:t>
                                </m:r>
                                <m:d>
                                  <m:dPr>
                                    <m:ctrlPr>
                                      <a:rPr lang="en-US" b="0" i="1" smtClean="0">
                                        <a:latin typeface="Cambria Math" panose="02040503050406030204" pitchFamily="18" charset="0"/>
                                      </a:rPr>
                                    </m:ctrlPr>
                                  </m:dPr>
                                  <m:e>
                                    <m:r>
                                      <a:rPr lang="en-US" b="0" i="1" smtClean="0">
                                        <a:latin typeface="Cambria Math" charset="0"/>
                                      </a:rPr>
                                      <m:t>𝑒</m:t>
                                    </m:r>
                                  </m:e>
                                </m:d>
                                <m:r>
                                  <a:rPr lang="en-US" b="0" i="1" smtClean="0">
                                    <a:latin typeface="Cambria Math" charset="0"/>
                                  </a:rPr>
                                  <m:t> </m:t>
                                </m:r>
                                <m:r>
                                  <a:rPr lang="en-US" b="0" i="1" smtClean="0">
                                    <a:latin typeface="Cambria Math" charset="0"/>
                                  </a:rPr>
                                  <m:t>𝑝</m:t>
                                </m:r>
                                <m:r>
                                  <a:rPr lang="en-US" b="0" i="1" smtClean="0">
                                    <a:latin typeface="Cambria Math" charset="0"/>
                                  </a:rPr>
                                  <m:t>(</m:t>
                                </m:r>
                                <m:r>
                                  <a:rPr lang="en-US" b="0" i="1" smtClean="0">
                                    <a:latin typeface="Cambria Math" charset="0"/>
                                  </a:rPr>
                                  <m:t>𝑓</m:t>
                                </m:r>
                                <m:r>
                                  <a:rPr lang="en-US" b="0" i="1" smtClean="0">
                                    <a:latin typeface="Cambria Math" charset="0"/>
                                  </a:rPr>
                                  <m:t>|</m:t>
                                </m:r>
                                <m:r>
                                  <a:rPr lang="en-US" b="0" i="1" smtClean="0">
                                    <a:latin typeface="Cambria Math" charset="0"/>
                                  </a:rPr>
                                  <m:t>𝑒</m:t>
                                </m:r>
                                <m:r>
                                  <a:rPr lang="en-US" b="0" i="1" smtClean="0">
                                    <a:latin typeface="Cambria Math" charset="0"/>
                                  </a:rPr>
                                  <m:t>)</m:t>
                                </m:r>
                              </m:oMath>
                            </m:oMathPara>
                          </a14:m>
                          <a:endParaRPr lang="en-US" dirty="0"/>
                        </a:p>
                      </a:txBody>
                      <a:tcPr/>
                    </a:tc>
                    <a:extLst>
                      <a:ext uri="{0D108BD9-81ED-4DB2-BD59-A6C34878D82A}">
                        <a16:rowId xmlns:a16="http://schemas.microsoft.com/office/drawing/2014/main" val="10004"/>
                      </a:ext>
                    </a:extLst>
                  </a:tr>
                  <a:tr h="888522">
                    <a:tc>
                      <a:txBody>
                        <a:bodyPr/>
                        <a:lstStyle/>
                        <a:p>
                          <a:endParaRPr lang="en-US" dirty="0"/>
                        </a:p>
                      </a:txBody>
                      <a:tcPr/>
                    </a:tc>
                    <a:tc>
                      <a:txBody>
                        <a:bodyPr/>
                        <a:lstStyle/>
                        <a:p>
                          <a:r>
                            <a:rPr lang="en-US" dirty="0" err="1"/>
                            <a:t>Jelinek</a:t>
                          </a:r>
                          <a:r>
                            <a:rPr lang="en-US" dirty="0"/>
                            <a:t> left IBM to found</a:t>
                          </a:r>
                          <a:r>
                            <a:rPr lang="en-US" baseline="0" dirty="0"/>
                            <a:t> CLSP at JHU</a:t>
                          </a:r>
                        </a:p>
                        <a:p>
                          <a:r>
                            <a:rPr lang="en-US" baseline="0" dirty="0"/>
                            <a:t>Peter Brown and Robert Mercer move to Renaissance Technology</a:t>
                          </a:r>
                          <a:endParaRPr lang="en-US" dirty="0"/>
                        </a:p>
                      </a:txBody>
                      <a:tcPr/>
                    </a:tc>
                    <a:extLst>
                      <a:ext uri="{0D108BD9-81ED-4DB2-BD59-A6C34878D82A}">
                        <a16:rowId xmlns:a16="http://schemas.microsoft.com/office/drawing/2014/main" val="10005"/>
                      </a:ext>
                    </a:extLst>
                  </a:tr>
                </a:tbl>
              </a:graphicData>
            </a:graphic>
          </p:graphicFrame>
        </mc:Choice>
        <mc:Fallback xmlns="">
          <p:graphicFrame>
            <p:nvGraphicFramePr>
              <p:cNvPr id="5" name="Content Placeholder 4"/>
              <p:cNvGraphicFramePr>
                <a:graphicFrameLocks noGrp="1"/>
              </p:cNvGraphicFramePr>
              <p:nvPr>
                <p:ph idx="1"/>
                <p:extLst>
                  <p:ext uri="{D42A27DB-BD31-4B8C-83A1-F6EECF244321}">
                    <p14:modId xmlns:p14="http://schemas.microsoft.com/office/powerpoint/2010/main" val="236017590"/>
                  </p:ext>
                </p:extLst>
              </p:nvPr>
            </p:nvGraphicFramePr>
            <p:xfrm>
              <a:off x="870216" y="1175312"/>
              <a:ext cx="10915384" cy="5331132"/>
            </p:xfrm>
            <a:graphic>
              <a:graphicData uri="http://schemas.openxmlformats.org/drawingml/2006/table">
                <a:tbl>
                  <a:tblPr firstRow="1" bandRow="1">
                    <a:tableStyleId>{5C22544A-7EE6-4342-B048-85BDC9FD1C3A}</a:tableStyleId>
                  </a:tblPr>
                  <a:tblGrid>
                    <a:gridCol w="2580706"/>
                    <a:gridCol w="8334678"/>
                  </a:tblGrid>
                  <a:tr h="888522">
                    <a:tc>
                      <a:txBody>
                        <a:bodyPr/>
                        <a:lstStyle/>
                        <a:p>
                          <a:r>
                            <a:rPr lang="en-US" dirty="0" smtClean="0"/>
                            <a:t>1913</a:t>
                          </a:r>
                          <a:endParaRPr lang="en-US" dirty="0"/>
                        </a:p>
                      </a:txBody>
                      <a:tcPr/>
                    </a:tc>
                    <a:tc>
                      <a:txBody>
                        <a:bodyPr/>
                        <a:lstStyle/>
                        <a:p>
                          <a:r>
                            <a:rPr lang="en-US" dirty="0" smtClean="0"/>
                            <a:t>Andrei Markov counts 20k letters in </a:t>
                          </a:r>
                          <a:r>
                            <a:rPr lang="en-US" i="1" dirty="0" smtClean="0"/>
                            <a:t>Eugene </a:t>
                          </a:r>
                          <a:r>
                            <a:rPr lang="en-US" i="1" dirty="0" err="1" smtClean="0"/>
                            <a:t>Onegin</a:t>
                          </a:r>
                          <a:endParaRPr lang="en-US" dirty="0"/>
                        </a:p>
                      </a:txBody>
                      <a:tcPr/>
                    </a:tc>
                  </a:tr>
                  <a:tr h="888522">
                    <a:tc>
                      <a:txBody>
                        <a:bodyPr/>
                        <a:lstStyle/>
                        <a:p>
                          <a:r>
                            <a:rPr lang="en-US" dirty="0" smtClean="0"/>
                            <a:t>1948</a:t>
                          </a:r>
                          <a:endParaRPr lang="en-US" dirty="0"/>
                        </a:p>
                      </a:txBody>
                      <a:tcPr/>
                    </a:tc>
                    <a:tc>
                      <a:txBody>
                        <a:bodyPr/>
                        <a:lstStyle/>
                        <a:p>
                          <a:r>
                            <a:rPr lang="en-US" dirty="0" smtClean="0"/>
                            <a:t>Claude Shannon uses n-grams to approximate English</a:t>
                          </a:r>
                          <a:endParaRPr lang="en-US" dirty="0"/>
                        </a:p>
                      </a:txBody>
                      <a:tcPr/>
                    </a:tc>
                  </a:tr>
                  <a:tr h="888522">
                    <a:tc>
                      <a:txBody>
                        <a:bodyPr/>
                        <a:lstStyle/>
                        <a:p>
                          <a:r>
                            <a:rPr lang="en-US" dirty="0" smtClean="0"/>
                            <a:t>1956</a:t>
                          </a:r>
                          <a:endParaRPr lang="en-US" dirty="0"/>
                        </a:p>
                      </a:txBody>
                      <a:tcPr/>
                    </a:tc>
                    <a:tc>
                      <a:txBody>
                        <a:bodyPr/>
                        <a:lstStyle/>
                        <a:p>
                          <a:r>
                            <a:rPr lang="en-US" sz="1800" b="0" i="0" u="none" strike="noStrike" kern="1200" dirty="0" smtClean="0">
                              <a:solidFill>
                                <a:schemeClr val="dk1"/>
                              </a:solidFill>
                              <a:effectLst/>
                              <a:latin typeface="+mn-lt"/>
                              <a:ea typeface="+mn-ea"/>
                              <a:cs typeface="+mn-cs"/>
                            </a:rPr>
                            <a:t>Noam Chomsky </a:t>
                          </a:r>
                          <a:r>
                            <a:rPr lang="en-US" dirty="0" smtClean="0"/>
                            <a:t>decries finite-state Markov Models</a:t>
                          </a:r>
                          <a:endParaRPr lang="en-US" dirty="0"/>
                        </a:p>
                      </a:txBody>
                      <a:tcPr/>
                    </a:tc>
                  </a:tr>
                  <a:tr h="888522">
                    <a:tc>
                      <a:txBody>
                        <a:bodyPr/>
                        <a:lstStyle/>
                        <a:p>
                          <a:r>
                            <a:rPr lang="en-US" dirty="0" smtClean="0"/>
                            <a:t>1980s</a:t>
                          </a:r>
                          <a:endParaRPr lang="en-US" dirty="0"/>
                        </a:p>
                      </a:txBody>
                      <a:tcPr/>
                    </a:tc>
                    <a:tc>
                      <a:txBody>
                        <a:bodyPr/>
                        <a:lstStyle/>
                        <a:p>
                          <a:r>
                            <a:rPr lang="en-US" dirty="0" smtClean="0"/>
                            <a:t>Fred </a:t>
                          </a:r>
                          <a:r>
                            <a:rPr lang="en-US" dirty="0" err="1" smtClean="0"/>
                            <a:t>Jelinek</a:t>
                          </a:r>
                          <a:r>
                            <a:rPr lang="en-US" dirty="0" smtClean="0"/>
                            <a:t> at IBM TJ Watson uses n-grams for ASR,</a:t>
                          </a:r>
                          <a:r>
                            <a:rPr lang="en-US" baseline="0" dirty="0" smtClean="0"/>
                            <a:t> think about 2 other ideas for models: (1) MT, (2) stock market prediction</a:t>
                          </a:r>
                          <a:endParaRPr lang="en-US" dirty="0"/>
                        </a:p>
                      </a:txBody>
                      <a:tcPr/>
                    </a:tc>
                  </a:tr>
                  <a:tr h="888522">
                    <a:tc>
                      <a:txBody>
                        <a:bodyPr/>
                        <a:lstStyle/>
                        <a:p>
                          <a:r>
                            <a:rPr lang="en-US" dirty="0" smtClean="0"/>
                            <a:t>1993</a:t>
                          </a:r>
                          <a:endParaRPr lang="en-US" dirty="0"/>
                        </a:p>
                      </a:txBody>
                      <a:tcPr/>
                    </a:tc>
                    <a:tc>
                      <a:txBody>
                        <a:bodyPr/>
                        <a:lstStyle/>
                        <a:p>
                          <a:endParaRPr lang="en-US"/>
                        </a:p>
                      </a:txBody>
                      <a:tcPr>
                        <a:blipFill rotWithShape="0">
                          <a:blip r:embed="rId3"/>
                          <a:stretch>
                            <a:fillRect l="-31067" t="-403425" r="-292" b="-101370"/>
                          </a:stretch>
                        </a:blipFill>
                      </a:tcPr>
                    </a:tc>
                  </a:tr>
                  <a:tr h="888522">
                    <a:tc>
                      <a:txBody>
                        <a:bodyPr/>
                        <a:lstStyle/>
                        <a:p>
                          <a:endParaRPr lang="en-US" dirty="0"/>
                        </a:p>
                      </a:txBody>
                      <a:tcPr/>
                    </a:tc>
                    <a:tc>
                      <a:txBody>
                        <a:bodyPr/>
                        <a:lstStyle/>
                        <a:p>
                          <a:r>
                            <a:rPr lang="en-US" dirty="0" err="1" smtClean="0"/>
                            <a:t>Jelinek</a:t>
                          </a:r>
                          <a:r>
                            <a:rPr lang="en-US" dirty="0" smtClean="0"/>
                            <a:t> left IBM to found</a:t>
                          </a:r>
                          <a:r>
                            <a:rPr lang="en-US" baseline="0" dirty="0" smtClean="0"/>
                            <a:t> CLSP at JHU</a:t>
                          </a:r>
                        </a:p>
                        <a:p>
                          <a:r>
                            <a:rPr lang="en-US" baseline="0" dirty="0" smtClean="0"/>
                            <a:t>Peter Brown and Robert Mercer move to Renaissance Technology</a:t>
                          </a:r>
                          <a:endParaRPr lang="en-US" dirty="0"/>
                        </a:p>
                      </a:txBody>
                      <a:tcPr/>
                    </a:tc>
                  </a:tr>
                </a:tbl>
              </a:graphicData>
            </a:graphic>
          </p:graphicFrame>
        </mc:Fallback>
      </mc:AlternateContent>
      <p:pic>
        <p:nvPicPr>
          <p:cNvPr id="2" name="Picture 1" descr="225px-AAMarkov.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723" y="381000"/>
            <a:ext cx="1966767" cy="2561167"/>
          </a:xfrm>
          <a:prstGeom prst="rect">
            <a:avLst/>
          </a:prstGeom>
        </p:spPr>
      </p:pic>
    </p:spTree>
    <p:extLst>
      <p:ext uri="{BB962C8B-B14F-4D97-AF65-F5344CB8AC3E}">
        <p14:creationId xmlns:p14="http://schemas.microsoft.com/office/powerpoint/2010/main" val="364276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914400" y="1981200"/>
            <a:ext cx="10363200" cy="4114800"/>
          </a:xfrm>
          <a:prstGeom prst="rect">
            <a:avLst/>
          </a:prstGeom>
          <a:noFill/>
          <a:ln w="9525">
            <a:noFill/>
            <a:miter lim="800000"/>
            <a:headEnd/>
            <a:tailEnd/>
          </a:ln>
        </p:spPr>
        <p:txBody>
          <a:bodyPr>
            <a:prstTxWarp prst="textNoShape">
              <a:avLst/>
            </a:prstTxWarp>
          </a:bodyPr>
          <a:lstStyle/>
          <a:p>
            <a:pPr marL="457189" indent="-457189">
              <a:spcBef>
                <a:spcPct val="20000"/>
              </a:spcBef>
              <a:buClr>
                <a:schemeClr val="tx2"/>
              </a:buClr>
              <a:buBlip>
                <a:blip r:embed="rId3"/>
              </a:buBlip>
            </a:pPr>
            <a:endParaRPr lang="en-US" sz="3200">
              <a:solidFill>
                <a:srgbClr val="5400A8"/>
              </a:solidFill>
              <a:latin typeface="Tahoma" charset="0"/>
            </a:endParaRPr>
          </a:p>
          <a:p>
            <a:pPr marL="457189" indent="-457189">
              <a:spcBef>
                <a:spcPct val="20000"/>
              </a:spcBef>
              <a:buClr>
                <a:schemeClr val="tx2"/>
              </a:buClr>
              <a:buBlip>
                <a:blip r:embed="rId3"/>
              </a:buBlip>
            </a:pPr>
            <a:endParaRPr lang="en-US" sz="3200">
              <a:solidFill>
                <a:srgbClr val="5400A8"/>
              </a:solidFill>
              <a:latin typeface="Tahoma" charset="0"/>
            </a:endParaRPr>
          </a:p>
          <a:p>
            <a:pPr marL="457189" indent="-457189">
              <a:spcBef>
                <a:spcPct val="20000"/>
              </a:spcBef>
              <a:buClr>
                <a:schemeClr val="tx2"/>
              </a:buClr>
              <a:buBlip>
                <a:blip r:embed="rId3"/>
              </a:buBlip>
            </a:pPr>
            <a:endParaRPr lang="en-US" sz="3200">
              <a:solidFill>
                <a:srgbClr val="5400A8"/>
              </a:solidFill>
              <a:latin typeface="Tahoma" charset="0"/>
            </a:endParaRPr>
          </a:p>
          <a:p>
            <a:pPr marL="457189" indent="-457189">
              <a:spcBef>
                <a:spcPct val="20000"/>
              </a:spcBef>
              <a:buClr>
                <a:schemeClr val="tx2"/>
              </a:buClr>
              <a:buBlip>
                <a:blip r:embed="rId3"/>
              </a:buBlip>
            </a:pPr>
            <a:endParaRPr lang="en-US" sz="3200">
              <a:solidFill>
                <a:srgbClr val="5400A8"/>
              </a:solidFill>
              <a:latin typeface="Tahoma" charset="0"/>
            </a:endParaRPr>
          </a:p>
        </p:txBody>
      </p:sp>
      <p:sp>
        <p:nvSpPr>
          <p:cNvPr id="77829" name="Rectangle 4"/>
          <p:cNvSpPr>
            <a:spLocks noGrp="1" noChangeArrowheads="1"/>
          </p:cNvSpPr>
          <p:nvPr>
            <p:ph type="title"/>
          </p:nvPr>
        </p:nvSpPr>
        <p:spPr>
          <a:xfrm>
            <a:off x="1828800" y="177800"/>
            <a:ext cx="9956800" cy="990600"/>
          </a:xfrm>
        </p:spPr>
        <p:txBody>
          <a:bodyPr/>
          <a:lstStyle/>
          <a:p>
            <a:pPr eaLnBrk="1" hangingPunct="1"/>
            <a:r>
              <a:rPr lang="en-US" dirty="0"/>
              <a:t>Simplest case: Unigram model</a:t>
            </a:r>
          </a:p>
        </p:txBody>
      </p:sp>
      <p:sp>
        <p:nvSpPr>
          <p:cNvPr id="6" name="TextBox 5"/>
          <p:cNvSpPr txBox="1"/>
          <p:nvPr/>
        </p:nvSpPr>
        <p:spPr>
          <a:xfrm>
            <a:off x="914400" y="3723560"/>
            <a:ext cx="10769600" cy="2554930"/>
          </a:xfrm>
          <a:prstGeom prst="rect">
            <a:avLst/>
          </a:prstGeom>
          <a:noFill/>
        </p:spPr>
        <p:txBody>
          <a:bodyPr wrap="square" rtlCol="0">
            <a:spAutoFit/>
          </a:bodyPr>
          <a:lstStyle/>
          <a:p>
            <a:r>
              <a:rPr lang="en-US" sz="2667" dirty="0">
                <a:latin typeface="Courier"/>
                <a:cs typeface="Courier"/>
              </a:rPr>
              <a:t>fifth an of futures the an incorporated a a the inflation most dollars quarter in is mass</a:t>
            </a:r>
          </a:p>
          <a:p>
            <a:endParaRPr lang="en-US" sz="2667" dirty="0">
              <a:latin typeface="Courier"/>
              <a:cs typeface="Courier"/>
            </a:endParaRPr>
          </a:p>
          <a:p>
            <a:r>
              <a:rPr lang="en-US" sz="2667" dirty="0">
                <a:latin typeface="Courier"/>
                <a:cs typeface="Courier"/>
              </a:rPr>
              <a:t>thrift did eighty said hard 'm </a:t>
            </a:r>
            <a:r>
              <a:rPr lang="en-US" sz="2667" dirty="0" err="1">
                <a:latin typeface="Courier"/>
                <a:cs typeface="Courier"/>
              </a:rPr>
              <a:t>july</a:t>
            </a:r>
            <a:r>
              <a:rPr lang="en-US" sz="2667" dirty="0">
                <a:latin typeface="Courier"/>
                <a:cs typeface="Courier"/>
              </a:rPr>
              <a:t> bullish</a:t>
            </a:r>
          </a:p>
          <a:p>
            <a:endParaRPr lang="en-US" sz="2667" dirty="0">
              <a:latin typeface="Courier"/>
              <a:cs typeface="Courier"/>
            </a:endParaRPr>
          </a:p>
          <a:p>
            <a:r>
              <a:rPr lang="en-US" sz="2667" dirty="0">
                <a:latin typeface="Courier"/>
                <a:cs typeface="Courier"/>
              </a:rPr>
              <a:t>that or limited the</a:t>
            </a:r>
          </a:p>
        </p:txBody>
      </p:sp>
      <p:sp>
        <p:nvSpPr>
          <p:cNvPr id="7" name="TextBox 6"/>
          <p:cNvSpPr txBox="1"/>
          <p:nvPr/>
        </p:nvSpPr>
        <p:spPr>
          <a:xfrm>
            <a:off x="304801" y="2997120"/>
            <a:ext cx="9039141" cy="502766"/>
          </a:xfrm>
          <a:prstGeom prst="rect">
            <a:avLst/>
          </a:prstGeom>
          <a:noFill/>
        </p:spPr>
        <p:txBody>
          <a:bodyPr wrap="none" rtlCol="0">
            <a:spAutoFit/>
          </a:bodyPr>
          <a:lstStyle/>
          <a:p>
            <a:r>
              <a:rPr lang="en-US" sz="2667" dirty="0">
                <a:latin typeface="Calibri"/>
                <a:cs typeface="Calibri"/>
              </a:rPr>
              <a:t>Some automatically generated sentences from a unigram model</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A27C042-2750-43AF-B2B8-D04ACC0DF2B6}"/>
                  </a:ext>
                </a:extLst>
              </p:cNvPr>
              <p:cNvSpPr txBox="1"/>
              <p:nvPr/>
            </p:nvSpPr>
            <p:spPr>
              <a:xfrm>
                <a:off x="2574524" y="1392074"/>
                <a:ext cx="5007845" cy="11950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𝑛</m:t>
                              </m:r>
                            </m:sub>
                          </m:sSub>
                        </m:e>
                      </m:d>
                      <m:r>
                        <a:rPr lang="en-US" sz="3200" b="0" i="1" smtClean="0">
                          <a:latin typeface="Cambria Math" panose="02040503050406030204" pitchFamily="18" charset="0"/>
                        </a:rPr>
                        <m:t>=</m:t>
                      </m:r>
                      <m:nary>
                        <m:naryPr>
                          <m:chr m:val="∏"/>
                          <m:supHide m:val="on"/>
                          <m:ctrlPr>
                            <a:rPr lang="en-US" sz="3200" b="0" i="1" smtClean="0">
                              <a:latin typeface="Cambria Math" panose="02040503050406030204" pitchFamily="18" charset="0"/>
                            </a:rPr>
                          </m:ctrlPr>
                        </m:naryPr>
                        <m:sub>
                          <m:r>
                            <m:rPr>
                              <m:brk m:alnAt="7"/>
                            </m:rPr>
                            <a:rPr lang="en-US" sz="3200" b="0" i="1" smtClean="0">
                              <a:latin typeface="Cambria Math" panose="02040503050406030204" pitchFamily="18" charset="0"/>
                            </a:rPr>
                            <m:t>𝑖</m:t>
                          </m:r>
                        </m:sub>
                        <m:sup/>
                        <m:e>
                          <m:r>
                            <a:rPr lang="en-US" sz="3200" b="0" i="1" smtClean="0">
                              <a:latin typeface="Cambria Math" panose="02040503050406030204" pitchFamily="18" charset="0"/>
                            </a:rPr>
                            <m:t>𝑃</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e>
                      </m:nary>
                    </m:oMath>
                  </m:oMathPara>
                </a14:m>
                <a:endParaRPr lang="en-US" sz="3200" dirty="0"/>
              </a:p>
            </p:txBody>
          </p:sp>
        </mc:Choice>
        <mc:Fallback xmlns="">
          <p:sp>
            <p:nvSpPr>
              <p:cNvPr id="9" name="TextBox 8">
                <a:extLst>
                  <a:ext uri="{FF2B5EF4-FFF2-40B4-BE49-F238E27FC236}">
                    <a16:creationId xmlns:a16="http://schemas.microsoft.com/office/drawing/2014/main" id="{BA27C042-2750-43AF-B2B8-D04ACC0DF2B6}"/>
                  </a:ext>
                </a:extLst>
              </p:cNvPr>
              <p:cNvSpPr txBox="1">
                <a:spLocks noRot="1" noChangeAspect="1" noMove="1" noResize="1" noEditPoints="1" noAdjustHandles="1" noChangeArrowheads="1" noChangeShapeType="1" noTextEdit="1"/>
              </p:cNvSpPr>
              <p:nvPr/>
            </p:nvSpPr>
            <p:spPr>
              <a:xfrm>
                <a:off x="2574524" y="1392074"/>
                <a:ext cx="5007845" cy="119500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0106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1016000" y="1676400"/>
            <a:ext cx="10363200" cy="4876800"/>
          </a:xfrm>
          <a:prstGeom prst="rect">
            <a:avLst/>
          </a:prstGeom>
          <a:noFill/>
          <a:ln w="9525">
            <a:noFill/>
            <a:miter lim="800000"/>
            <a:headEnd/>
            <a:tailEnd/>
          </a:ln>
        </p:spPr>
        <p:txBody>
          <a:bodyPr>
            <a:prstTxWarp prst="textNoShape">
              <a:avLst/>
            </a:prstTxWarp>
          </a:bodyPr>
          <a:lstStyle/>
          <a:p>
            <a:pPr marL="457189" indent="-457189">
              <a:spcBef>
                <a:spcPct val="20000"/>
              </a:spcBef>
              <a:buClr>
                <a:schemeClr val="tx2"/>
              </a:buClr>
              <a:buBlip>
                <a:blip r:embed="rId3"/>
              </a:buBlip>
            </a:pPr>
            <a:r>
              <a:rPr lang="en-US" sz="3200" dirty="0">
                <a:latin typeface="Calibri"/>
                <a:cs typeface="Calibri"/>
              </a:rPr>
              <a:t>Condition on the previous word:</a:t>
            </a:r>
          </a:p>
          <a:p>
            <a:pPr marL="457189" indent="-457189">
              <a:spcBef>
                <a:spcPct val="20000"/>
              </a:spcBef>
              <a:buClr>
                <a:schemeClr val="tx2"/>
              </a:buClr>
            </a:pPr>
            <a:endParaRPr lang="en-US" sz="3200" dirty="0">
              <a:latin typeface="Tahoma" charset="0"/>
            </a:endParaRPr>
          </a:p>
          <a:p>
            <a:pPr marL="457189" indent="-457189">
              <a:spcBef>
                <a:spcPct val="20000"/>
              </a:spcBef>
              <a:buClr>
                <a:schemeClr val="tx2"/>
              </a:buClr>
            </a:pPr>
            <a:endParaRPr lang="en-US" sz="3200" dirty="0">
              <a:latin typeface="Tahoma" charset="0"/>
            </a:endParaRPr>
          </a:p>
          <a:p>
            <a:pPr marL="1066773" lvl="1" indent="-457189">
              <a:spcBef>
                <a:spcPct val="20000"/>
              </a:spcBef>
              <a:buClr>
                <a:schemeClr val="tx2"/>
              </a:buClr>
              <a:buBlip>
                <a:blip r:embed="rId3"/>
              </a:buBlip>
            </a:pPr>
            <a:endParaRPr lang="en-US" sz="3200" dirty="0">
              <a:solidFill>
                <a:srgbClr val="5400A8"/>
              </a:solidFill>
              <a:latin typeface="Tahoma" charset="0"/>
            </a:endParaRPr>
          </a:p>
          <a:p>
            <a:pPr marL="457189" indent="-457189">
              <a:spcBef>
                <a:spcPct val="20000"/>
              </a:spcBef>
              <a:buClr>
                <a:schemeClr val="tx2"/>
              </a:buClr>
              <a:buBlip>
                <a:blip r:embed="rId3"/>
              </a:buBlip>
            </a:pPr>
            <a:endParaRPr lang="en-US" sz="3200" dirty="0">
              <a:solidFill>
                <a:srgbClr val="5400A8"/>
              </a:solidFill>
              <a:latin typeface="Tahoma" charset="0"/>
            </a:endParaRPr>
          </a:p>
          <a:p>
            <a:pPr marL="457189" indent="-457189">
              <a:spcBef>
                <a:spcPct val="20000"/>
              </a:spcBef>
              <a:buClr>
                <a:schemeClr val="tx2"/>
              </a:buClr>
              <a:buBlip>
                <a:blip r:embed="rId3"/>
              </a:buBlip>
            </a:pPr>
            <a:endParaRPr lang="en-US" sz="3200" dirty="0">
              <a:solidFill>
                <a:srgbClr val="5400A8"/>
              </a:solidFill>
              <a:latin typeface="Tahoma"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304800" y="3704035"/>
            <a:ext cx="11480800" cy="3046988"/>
          </a:xfrm>
          <a:prstGeom prst="rect">
            <a:avLst/>
          </a:prstGeom>
          <a:noFill/>
        </p:spPr>
        <p:txBody>
          <a:bodyPr wrap="square" rtlCol="0">
            <a:spAutoFit/>
          </a:bodyPr>
          <a:lstStyle/>
          <a:p>
            <a:r>
              <a:rPr lang="en-US" sz="2400" dirty="0" err="1">
                <a:latin typeface="Courier"/>
                <a:cs typeface="Courier"/>
              </a:rPr>
              <a:t>texaco</a:t>
            </a:r>
            <a:r>
              <a:rPr lang="en-US" sz="2400" dirty="0">
                <a:latin typeface="Courier"/>
                <a:cs typeface="Courier"/>
              </a:rPr>
              <a:t> rose one in this issue is pursuing growth in a boiler house said </a:t>
            </a:r>
            <a:r>
              <a:rPr lang="en-US" sz="2400" dirty="0" err="1">
                <a:latin typeface="Courier"/>
                <a:cs typeface="Courier"/>
              </a:rPr>
              <a:t>mr.</a:t>
            </a:r>
            <a:r>
              <a:rPr lang="en-US" sz="2400" dirty="0">
                <a:latin typeface="Courier"/>
                <a:cs typeface="Courier"/>
              </a:rPr>
              <a:t> </a:t>
            </a:r>
            <a:r>
              <a:rPr lang="en-US" sz="2400" dirty="0" err="1">
                <a:latin typeface="Courier"/>
                <a:cs typeface="Courier"/>
              </a:rPr>
              <a:t>gurria</a:t>
            </a:r>
            <a:r>
              <a:rPr lang="en-US" sz="2400" dirty="0">
                <a:latin typeface="Courier"/>
                <a:cs typeface="Courier"/>
              </a:rPr>
              <a:t> </a:t>
            </a:r>
            <a:r>
              <a:rPr lang="en-US" sz="2400" dirty="0" err="1">
                <a:latin typeface="Courier"/>
                <a:cs typeface="Courier"/>
              </a:rPr>
              <a:t>mexico</a:t>
            </a:r>
            <a:r>
              <a:rPr lang="en-US" sz="2400" dirty="0">
                <a:latin typeface="Courier"/>
                <a:cs typeface="Courier"/>
              </a:rPr>
              <a:t> 's motion control proposal </a:t>
            </a:r>
          </a:p>
          <a:p>
            <a:endParaRPr lang="en-US" sz="2400" dirty="0">
              <a:latin typeface="Courier"/>
              <a:cs typeface="Courier"/>
            </a:endParaRPr>
          </a:p>
          <a:p>
            <a:r>
              <a:rPr lang="en-US" sz="2400" dirty="0">
                <a:latin typeface="Courier"/>
                <a:cs typeface="Courier"/>
              </a:rPr>
              <a:t>without permission from five hundred fifty five yen </a:t>
            </a:r>
          </a:p>
          <a:p>
            <a:endParaRPr lang="en-US" sz="2400" dirty="0">
              <a:latin typeface="Courier"/>
              <a:cs typeface="Courier"/>
            </a:endParaRPr>
          </a:p>
          <a:p>
            <a:r>
              <a:rPr lang="en-US" sz="2400" dirty="0">
                <a:latin typeface="Courier"/>
                <a:cs typeface="Courier"/>
              </a:rPr>
              <a:t>outside new car parking lot of the agreement reached</a:t>
            </a:r>
          </a:p>
          <a:p>
            <a:endParaRPr lang="en-US" sz="2400" dirty="0">
              <a:latin typeface="Courier"/>
              <a:cs typeface="Courier"/>
            </a:endParaRPr>
          </a:p>
          <a:p>
            <a:r>
              <a:rPr lang="en-US" sz="2400" dirty="0">
                <a:latin typeface="Courier"/>
                <a:cs typeface="Courier"/>
              </a:rPr>
              <a:t>this would be a record </a:t>
            </a:r>
            <a:r>
              <a:rPr lang="en-US" sz="2400" dirty="0" err="1">
                <a:latin typeface="Courier"/>
                <a:cs typeface="Courier"/>
              </a:rPr>
              <a:t>november</a:t>
            </a:r>
            <a:endParaRPr lang="en-US" sz="2400" dirty="0">
              <a:latin typeface="Courier"/>
              <a:cs typeface="Courier"/>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440F1C-7E41-43CB-BB52-E9B775039360}"/>
                  </a:ext>
                </a:extLst>
              </p:cNvPr>
              <p:cNvSpPr txBox="1"/>
              <p:nvPr/>
            </p:nvSpPr>
            <p:spPr>
              <a:xfrm>
                <a:off x="1305016" y="2553955"/>
                <a:ext cx="750051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𝑃</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𝑤</m:t>
                              </m:r>
                            </m:e>
                            <m:sub>
                              <m:r>
                                <a:rPr lang="en-US" sz="4000" b="0" i="1" smtClean="0">
                                  <a:latin typeface="Cambria Math" panose="02040503050406030204" pitchFamily="18" charset="0"/>
                                </a:rPr>
                                <m:t>𝑖</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𝑤</m:t>
                              </m:r>
                            </m:e>
                            <m:sub>
                              <m:r>
                                <a:rPr lang="en-US" sz="4000" b="0" i="1" smtClean="0">
                                  <a:latin typeface="Cambria Math" panose="02040503050406030204" pitchFamily="18" charset="0"/>
                                </a:rPr>
                                <m:t>1</m:t>
                              </m:r>
                            </m:sub>
                          </m:sSub>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𝑤</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𝑤</m:t>
                              </m:r>
                            </m:e>
                            <m:sub>
                              <m:r>
                                <a:rPr lang="en-US" sz="4000" b="0" i="1" smtClean="0">
                                  <a:latin typeface="Cambria Math" panose="02040503050406030204" pitchFamily="18" charset="0"/>
                                </a:rPr>
                                <m:t>𝑖</m:t>
                              </m:r>
                              <m:r>
                                <a:rPr lang="en-US" sz="4000" b="0" i="1" smtClean="0">
                                  <a:latin typeface="Cambria Math" panose="02040503050406030204" pitchFamily="18" charset="0"/>
                                </a:rPr>
                                <m:t>−1</m:t>
                              </m:r>
                            </m:sub>
                          </m:sSub>
                        </m:e>
                      </m:d>
                      <m:r>
                        <a:rPr lang="en-US" sz="4000" b="0" i="1" smtClean="0">
                          <a:latin typeface="Cambria Math" panose="02040503050406030204" pitchFamily="18" charset="0"/>
                        </a:rPr>
                        <m:t>=</m:t>
                      </m:r>
                      <m:r>
                        <a:rPr lang="en-US" sz="4000" b="0" i="1" smtClean="0">
                          <a:latin typeface="Cambria Math" panose="02040503050406030204" pitchFamily="18" charset="0"/>
                        </a:rPr>
                        <m:t>𝑃</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𝑤</m:t>
                          </m:r>
                        </m:e>
                        <m:sub>
                          <m:r>
                            <a:rPr lang="en-US" sz="4000" b="0" i="1" smtClean="0">
                              <a:latin typeface="Cambria Math" panose="02040503050406030204" pitchFamily="18" charset="0"/>
                            </a:rPr>
                            <m:t>𝑖</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𝑤</m:t>
                          </m:r>
                        </m:e>
                        <m:sub>
                          <m:r>
                            <a:rPr lang="en-US" sz="4000" b="0" i="1" smtClean="0">
                              <a:latin typeface="Cambria Math" panose="02040503050406030204" pitchFamily="18" charset="0"/>
                            </a:rPr>
                            <m:t>𝑖</m:t>
                          </m:r>
                          <m:r>
                            <a:rPr lang="en-US" sz="4000" b="0" i="1" smtClean="0">
                              <a:latin typeface="Cambria Math" panose="02040503050406030204" pitchFamily="18" charset="0"/>
                            </a:rPr>
                            <m:t>−1</m:t>
                          </m:r>
                        </m:sub>
                      </m:sSub>
                      <m:r>
                        <a:rPr lang="en-US" sz="4000" b="0" i="1" smtClean="0">
                          <a:latin typeface="Cambria Math" panose="02040503050406030204" pitchFamily="18" charset="0"/>
                        </a:rPr>
                        <m:t>)</m:t>
                      </m:r>
                    </m:oMath>
                  </m:oMathPara>
                </a14:m>
                <a:endParaRPr lang="en-US" sz="4000" dirty="0"/>
              </a:p>
            </p:txBody>
          </p:sp>
        </mc:Choice>
        <mc:Fallback xmlns="">
          <p:sp>
            <p:nvSpPr>
              <p:cNvPr id="8" name="TextBox 7">
                <a:extLst>
                  <a:ext uri="{FF2B5EF4-FFF2-40B4-BE49-F238E27FC236}">
                    <a16:creationId xmlns:a16="http://schemas.microsoft.com/office/drawing/2014/main" id="{A0440F1C-7E41-43CB-BB52-E9B775039360}"/>
                  </a:ext>
                </a:extLst>
              </p:cNvPr>
              <p:cNvSpPr txBox="1">
                <a:spLocks noRot="1" noChangeAspect="1" noMove="1" noResize="1" noEditPoints="1" noAdjustHandles="1" noChangeArrowheads="1" noChangeShapeType="1" noTextEdit="1"/>
              </p:cNvSpPr>
              <p:nvPr/>
            </p:nvSpPr>
            <p:spPr>
              <a:xfrm>
                <a:off x="1305016" y="2553955"/>
                <a:ext cx="7500515" cy="61555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8078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a:t>N-gram models</a:t>
            </a:r>
            <a:endParaRPr lang="en-US" dirty="0"/>
          </a:p>
        </p:txBody>
      </p:sp>
      <p:sp>
        <p:nvSpPr>
          <p:cNvPr id="2" name="Content Placeholder 1"/>
          <p:cNvSpPr>
            <a:spLocks noGrp="1"/>
          </p:cNvSpPr>
          <p:nvPr>
            <p:ph idx="1"/>
          </p:nvPr>
        </p:nvSpPr>
        <p:spPr>
          <a:xfrm>
            <a:off x="406400" y="1803400"/>
            <a:ext cx="11379200" cy="4876800"/>
          </a:xfrm>
        </p:spPr>
        <p:txBody>
          <a:bodyPr/>
          <a:lstStyle/>
          <a:p>
            <a:r>
              <a:rPr lang="en-US" sz="3733" dirty="0"/>
              <a:t>We can extend to trigrams, 4-grams, 5-grams</a:t>
            </a:r>
          </a:p>
          <a:p>
            <a:r>
              <a:rPr lang="en-US" sz="3733" dirty="0"/>
              <a:t>In general this is an insufficient model of language</a:t>
            </a:r>
          </a:p>
          <a:p>
            <a:pPr lvl="1"/>
            <a:r>
              <a:rPr lang="en-US" sz="3200" dirty="0"/>
              <a:t>because language has </a:t>
            </a:r>
            <a:r>
              <a:rPr lang="en-US" sz="3200" b="1" dirty="0">
                <a:solidFill>
                  <a:srgbClr val="008000"/>
                </a:solidFill>
              </a:rPr>
              <a:t>long-distance dependencies</a:t>
            </a:r>
            <a:r>
              <a:rPr lang="en-US" sz="3200" dirty="0"/>
              <a:t>:</a:t>
            </a:r>
          </a:p>
          <a:p>
            <a:pPr marL="609585" lvl="1" indent="0">
              <a:buNone/>
            </a:pPr>
            <a:endParaRPr lang="en-US" sz="1067" dirty="0"/>
          </a:p>
          <a:p>
            <a:pPr marL="609585" lvl="1" indent="0">
              <a:buNone/>
            </a:pPr>
            <a:r>
              <a:rPr lang="en-US" sz="3200" dirty="0"/>
              <a:t>“</a:t>
            </a:r>
            <a:r>
              <a:rPr lang="en-US" sz="3200"/>
              <a:t>The computer(s) </a:t>
            </a:r>
            <a:r>
              <a:rPr lang="en-US" sz="3200" dirty="0"/>
              <a:t>which I had just put into the machine room on the fifth </a:t>
            </a:r>
            <a:r>
              <a:rPr lang="en-US" sz="3200"/>
              <a:t>floor is (are) crashing.”</a:t>
            </a:r>
            <a:endParaRPr lang="en-US" sz="3200" dirty="0"/>
          </a:p>
          <a:p>
            <a:pPr lvl="1"/>
            <a:endParaRPr lang="en-US" sz="1067" dirty="0"/>
          </a:p>
          <a:p>
            <a:r>
              <a:rPr lang="en-US" sz="3733" dirty="0"/>
              <a:t>But we can often get away with N-gram models</a:t>
            </a:r>
          </a:p>
        </p:txBody>
      </p:sp>
    </p:spTree>
    <p:extLst>
      <p:ext uri="{BB962C8B-B14F-4D97-AF65-F5344CB8AC3E}">
        <p14:creationId xmlns:p14="http://schemas.microsoft.com/office/powerpoint/2010/main" val="188509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9560" y="319119"/>
            <a:ext cx="8228558" cy="5925350"/>
          </a:xfrm>
        </p:spPr>
      </p:pic>
      <p:sp>
        <p:nvSpPr>
          <p:cNvPr id="5" name="Rectangle 4"/>
          <p:cNvSpPr/>
          <p:nvPr/>
        </p:nvSpPr>
        <p:spPr>
          <a:xfrm>
            <a:off x="3251969" y="6273699"/>
            <a:ext cx="5000728" cy="369332"/>
          </a:xfrm>
          <a:prstGeom prst="rect">
            <a:avLst/>
          </a:prstGeom>
        </p:spPr>
        <p:txBody>
          <a:bodyPr wrap="none">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=M8MJFrdfGe0</a:t>
            </a:r>
            <a:endParaRPr lang="en-US" dirty="0"/>
          </a:p>
        </p:txBody>
      </p:sp>
    </p:spTree>
    <p:extLst>
      <p:ext uri="{BB962C8B-B14F-4D97-AF65-F5344CB8AC3E}">
        <p14:creationId xmlns:p14="http://schemas.microsoft.com/office/powerpoint/2010/main" val="1655909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a:t>
            </a:r>
          </a:p>
        </p:txBody>
      </p:sp>
      <p:sp>
        <p:nvSpPr>
          <p:cNvPr id="3" name="Text Placeholder 2"/>
          <p:cNvSpPr>
            <a:spLocks noGrp="1"/>
          </p:cNvSpPr>
          <p:nvPr>
            <p:ph type="body" idx="1"/>
          </p:nvPr>
        </p:nvSpPr>
        <p:spPr/>
        <p:txBody>
          <a:bodyPr/>
          <a:lstStyle/>
          <a:p>
            <a:r>
              <a:rPr lang="en-US" dirty="0">
                <a:solidFill>
                  <a:srgbClr val="A50021"/>
                </a:solidFill>
                <a:latin typeface="Calibri" charset="0"/>
              </a:rPr>
              <a:t>Estimating N-gram Probabilities</a:t>
            </a:r>
            <a:endParaRPr lang="en-US" dirty="0">
              <a:latin typeface="Calibri" charset="0"/>
            </a:endParaRPr>
          </a:p>
          <a:p>
            <a:endParaRPr lang="en-US" dirty="0"/>
          </a:p>
        </p:txBody>
      </p:sp>
    </p:spTree>
    <p:extLst>
      <p:ext uri="{BB962C8B-B14F-4D97-AF65-F5344CB8AC3E}">
        <p14:creationId xmlns:p14="http://schemas.microsoft.com/office/powerpoint/2010/main" val="100904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sz="quarter" idx="1"/>
          </p:nvPr>
        </p:nvSpPr>
        <p:spPr/>
        <p:txBody>
          <a:bodyPr/>
          <a:lstStyle/>
          <a:p>
            <a:pPr eaLnBrk="1" hangingPunct="1"/>
            <a:r>
              <a:rPr lang="en-US" dirty="0">
                <a:latin typeface="Calibri" charset="0"/>
              </a:rPr>
              <a:t>The Maximum Likelihood Estimate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BF8618-C3C3-4BC8-B3E1-E6623351EE4C}"/>
                  </a:ext>
                </a:extLst>
              </p:cNvPr>
              <p:cNvSpPr txBox="1"/>
              <p:nvPr/>
            </p:nvSpPr>
            <p:spPr>
              <a:xfrm>
                <a:off x="2951832" y="2808082"/>
                <a:ext cx="6050567" cy="11733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𝑖</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𝑖</m:t>
                              </m:r>
                              <m:r>
                                <a:rPr lang="en-US" sz="3600" b="0" i="1" smtClean="0">
                                  <a:latin typeface="Cambria Math" panose="02040503050406030204" pitchFamily="18" charset="0"/>
                                </a:rPr>
                                <m:t>−1</m:t>
                              </m:r>
                            </m:sub>
                          </m:sSub>
                        </m:e>
                      </m:d>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𝑐𝑜𝑢𝑛𝑡</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𝑖</m:t>
                                  </m:r>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𝑖</m:t>
                                  </m:r>
                                </m:sub>
                              </m:sSub>
                            </m:e>
                          </m:d>
                        </m:num>
                        <m:den>
                          <m:r>
                            <a:rPr lang="en-US" sz="3600" b="0" i="1" smtClean="0">
                              <a:latin typeface="Cambria Math" panose="02040503050406030204" pitchFamily="18" charset="0"/>
                            </a:rPr>
                            <m:t>𝑐𝑜𝑢𝑛𝑡</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𝑖</m:t>
                              </m:r>
                              <m:r>
                                <a:rPr lang="en-US" sz="3600" b="0" i="1" smtClean="0">
                                  <a:latin typeface="Cambria Math" panose="02040503050406030204" pitchFamily="18" charset="0"/>
                                </a:rPr>
                                <m:t>−1</m:t>
                              </m:r>
                            </m:sub>
                          </m:sSub>
                          <m:r>
                            <a:rPr lang="en-US" sz="3600" b="0" i="1" smtClean="0">
                              <a:latin typeface="Cambria Math" panose="02040503050406030204" pitchFamily="18" charset="0"/>
                            </a:rPr>
                            <m:t>)</m:t>
                          </m:r>
                        </m:den>
                      </m:f>
                    </m:oMath>
                  </m:oMathPara>
                </a14:m>
                <a:endParaRPr lang="en-US" sz="3600" dirty="0"/>
              </a:p>
            </p:txBody>
          </p:sp>
        </mc:Choice>
        <mc:Fallback xmlns="">
          <p:sp>
            <p:nvSpPr>
              <p:cNvPr id="2" name="TextBox 1">
                <a:extLst>
                  <a:ext uri="{FF2B5EF4-FFF2-40B4-BE49-F238E27FC236}">
                    <a16:creationId xmlns:a16="http://schemas.microsoft.com/office/drawing/2014/main" id="{EFBF8618-C3C3-4BC8-B3E1-E6623351EE4C}"/>
                  </a:ext>
                </a:extLst>
              </p:cNvPr>
              <p:cNvSpPr txBox="1">
                <a:spLocks noRot="1" noChangeAspect="1" noMove="1" noResize="1" noEditPoints="1" noAdjustHandles="1" noChangeArrowheads="1" noChangeShapeType="1" noTextEdit="1"/>
              </p:cNvSpPr>
              <p:nvPr/>
            </p:nvSpPr>
            <p:spPr>
              <a:xfrm>
                <a:off x="2951832" y="2808082"/>
                <a:ext cx="6050567" cy="117339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B79A74C-F901-49B1-9920-FBCD00B73BEA}"/>
                  </a:ext>
                </a:extLst>
              </p:cNvPr>
              <p:cNvSpPr txBox="1"/>
              <p:nvPr/>
            </p:nvSpPr>
            <p:spPr>
              <a:xfrm>
                <a:off x="2951832" y="4612440"/>
                <a:ext cx="5096973" cy="11733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𝑖</m:t>
                              </m:r>
                            </m:sub>
                          </m:sSub>
                        </m:e>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𝑖</m:t>
                              </m:r>
                              <m:r>
                                <a:rPr lang="en-US" sz="3600" b="0" i="1" smtClean="0">
                                  <a:latin typeface="Cambria Math" panose="02040503050406030204" pitchFamily="18" charset="0"/>
                                </a:rPr>
                                <m:t>−1</m:t>
                              </m:r>
                            </m:sub>
                          </m:sSub>
                        </m:e>
                      </m:d>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𝑐</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𝑖</m:t>
                                  </m:r>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𝑖</m:t>
                                  </m:r>
                                </m:sub>
                              </m:sSub>
                            </m:e>
                          </m:d>
                        </m:num>
                        <m:den>
                          <m:r>
                            <a:rPr lang="en-US" sz="3600" b="0" i="1" smtClean="0">
                              <a:latin typeface="Cambria Math" panose="02040503050406030204" pitchFamily="18" charset="0"/>
                            </a:rPr>
                            <m:t>𝑐</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𝑤</m:t>
                              </m:r>
                            </m:e>
                            <m:sub>
                              <m:r>
                                <a:rPr lang="en-US" sz="3600" b="0" i="1" smtClean="0">
                                  <a:latin typeface="Cambria Math" panose="02040503050406030204" pitchFamily="18" charset="0"/>
                                </a:rPr>
                                <m:t>𝑖</m:t>
                              </m:r>
                              <m:r>
                                <a:rPr lang="en-US" sz="3600" b="0" i="1" smtClean="0">
                                  <a:latin typeface="Cambria Math" panose="02040503050406030204" pitchFamily="18" charset="0"/>
                                </a:rPr>
                                <m:t>−1</m:t>
                              </m:r>
                            </m:sub>
                          </m:sSub>
                          <m:r>
                            <a:rPr lang="en-US" sz="3600" b="0" i="1" smtClean="0">
                              <a:latin typeface="Cambria Math" panose="02040503050406030204" pitchFamily="18" charset="0"/>
                            </a:rPr>
                            <m:t>)</m:t>
                          </m:r>
                        </m:den>
                      </m:f>
                    </m:oMath>
                  </m:oMathPara>
                </a14:m>
                <a:endParaRPr lang="en-US" sz="3600" dirty="0"/>
              </a:p>
            </p:txBody>
          </p:sp>
        </mc:Choice>
        <mc:Fallback xmlns="">
          <p:sp>
            <p:nvSpPr>
              <p:cNvPr id="9" name="TextBox 8">
                <a:extLst>
                  <a:ext uri="{FF2B5EF4-FFF2-40B4-BE49-F238E27FC236}">
                    <a16:creationId xmlns:a16="http://schemas.microsoft.com/office/drawing/2014/main" id="{2B79A74C-F901-49B1-9920-FBCD00B73BEA}"/>
                  </a:ext>
                </a:extLst>
              </p:cNvPr>
              <p:cNvSpPr txBox="1">
                <a:spLocks noRot="1" noChangeAspect="1" noMove="1" noResize="1" noEditPoints="1" noAdjustHandles="1" noChangeArrowheads="1" noChangeShapeType="1" noTextEdit="1"/>
              </p:cNvSpPr>
              <p:nvPr/>
            </p:nvSpPr>
            <p:spPr>
              <a:xfrm>
                <a:off x="2951832" y="4612440"/>
                <a:ext cx="5096973" cy="117339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22153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828800" y="274637"/>
            <a:ext cx="9855200" cy="919163"/>
          </a:xfrm>
        </p:spPr>
        <p:txBody>
          <a:bodyPr/>
          <a:lstStyle/>
          <a:p>
            <a:pPr eaLnBrk="1" hangingPunct="1"/>
            <a:r>
              <a:rPr lang="en-US" dirty="0"/>
              <a:t>An example</a:t>
            </a:r>
          </a:p>
        </p:txBody>
      </p:sp>
      <p:sp>
        <p:nvSpPr>
          <p:cNvPr id="81923" name="Rectangle 3"/>
          <p:cNvSpPr>
            <a:spLocks noGrp="1" noChangeArrowheads="1"/>
          </p:cNvSpPr>
          <p:nvPr>
            <p:ph sz="quarter" idx="1"/>
          </p:nvPr>
        </p:nvSpPr>
        <p:spPr>
          <a:xfrm>
            <a:off x="5181600" y="1803400"/>
            <a:ext cx="7213600" cy="2032000"/>
          </a:xfrm>
        </p:spPr>
        <p:txBody>
          <a:bodyPr/>
          <a:lstStyle/>
          <a:p>
            <a:pPr eaLnBrk="1" hangingPunct="1">
              <a:lnSpc>
                <a:spcPct val="90000"/>
              </a:lnSpc>
              <a:buNone/>
            </a:pPr>
            <a:r>
              <a:rPr lang="en-US" sz="3200" dirty="0">
                <a:latin typeface="Calibri" charset="0"/>
              </a:rPr>
              <a:t>&lt;s&gt; I am Sam &lt;/s&gt;</a:t>
            </a:r>
          </a:p>
          <a:p>
            <a:pPr eaLnBrk="1" hangingPunct="1">
              <a:lnSpc>
                <a:spcPct val="90000"/>
              </a:lnSpc>
              <a:buNone/>
            </a:pPr>
            <a:r>
              <a:rPr lang="en-US" sz="3200" dirty="0">
                <a:latin typeface="Calibri" charset="0"/>
              </a:rPr>
              <a:t>&lt;s&gt; Sam I am &lt;/s&gt;</a:t>
            </a:r>
          </a:p>
          <a:p>
            <a:pPr eaLnBrk="1" hangingPunct="1">
              <a:lnSpc>
                <a:spcPct val="90000"/>
              </a:lnSpc>
              <a:buNone/>
            </a:pPr>
            <a:r>
              <a:rPr lang="en-US" sz="3200" dirty="0">
                <a:latin typeface="Calibri" charset="0"/>
              </a:rPr>
              <a:t>&lt;s&gt; I do not like green eggs and ham &lt;/s&gt;</a:t>
            </a:r>
          </a:p>
          <a:p>
            <a:pPr marL="0" indent="0">
              <a:buNone/>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p:txBody>
      </p:sp>
      <p:pic>
        <p:nvPicPr>
          <p:cNvPr id="6" name="Picture 7" descr="sam.tiff"/>
          <p:cNvPicPr>
            <a:picLocks noChangeAspect="1"/>
          </p:cNvPicPr>
          <p:nvPr/>
        </p:nvPicPr>
        <p:blipFill>
          <a:blip r:embed="rId3"/>
          <a:srcRect/>
          <a:stretch>
            <a:fillRect/>
          </a:stretch>
        </p:blipFill>
        <p:spPr bwMode="auto">
          <a:xfrm>
            <a:off x="304800" y="4394376"/>
            <a:ext cx="11684000" cy="1269824"/>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051BF13-099A-4A5A-823F-01750C95D37C}"/>
                  </a:ext>
                </a:extLst>
              </p:cNvPr>
              <p:cNvSpPr txBox="1"/>
              <p:nvPr/>
            </p:nvSpPr>
            <p:spPr>
              <a:xfrm>
                <a:off x="84627" y="2007313"/>
                <a:ext cx="5096973" cy="9126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𝑐</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e>
                          </m:d>
                        </m:num>
                        <m:den>
                          <m:r>
                            <a:rPr lang="en-US" sz="2800" b="0" i="1" smtClean="0">
                              <a:latin typeface="Cambria Math" panose="02040503050406030204" pitchFamily="18" charset="0"/>
                            </a:rPr>
                            <m:t>𝑐</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den>
                      </m:f>
                    </m:oMath>
                  </m:oMathPara>
                </a14:m>
                <a:endParaRPr lang="en-US" sz="2800" dirty="0"/>
              </a:p>
            </p:txBody>
          </p:sp>
        </mc:Choice>
        <mc:Fallback xmlns="">
          <p:sp>
            <p:nvSpPr>
              <p:cNvPr id="7" name="TextBox 6">
                <a:extLst>
                  <a:ext uri="{FF2B5EF4-FFF2-40B4-BE49-F238E27FC236}">
                    <a16:creationId xmlns:a16="http://schemas.microsoft.com/office/drawing/2014/main" id="{5051BF13-099A-4A5A-823F-01750C95D37C}"/>
                  </a:ext>
                </a:extLst>
              </p:cNvPr>
              <p:cNvSpPr txBox="1">
                <a:spLocks noRot="1" noChangeAspect="1" noMove="1" noResize="1" noEditPoints="1" noAdjustHandles="1" noChangeArrowheads="1" noChangeShapeType="1" noTextEdit="1"/>
              </p:cNvSpPr>
              <p:nvPr/>
            </p:nvSpPr>
            <p:spPr>
              <a:xfrm>
                <a:off x="84627" y="2007313"/>
                <a:ext cx="5096973" cy="91262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9122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dirty="0"/>
              <a:t>Zeros</a:t>
            </a:r>
          </a:p>
          <a:p>
            <a:endParaRPr lang="en-US" dirty="0"/>
          </a:p>
          <a:p>
            <a:endParaRPr lang="en-US" dirty="0"/>
          </a:p>
          <a:p>
            <a:endParaRPr lang="en-US" dirty="0"/>
          </a:p>
          <a:p>
            <a:endParaRPr lang="en-US" dirty="0"/>
          </a:p>
          <a:p>
            <a:r>
              <a:rPr lang="en-US" dirty="0">
                <a:solidFill>
                  <a:srgbClr val="404040"/>
                </a:solidFill>
                <a:latin typeface="Calibri" charset="0"/>
              </a:rPr>
              <a:t>P(</a:t>
            </a:r>
            <a:r>
              <a:rPr lang="en-US" dirty="0" err="1">
                <a:solidFill>
                  <a:srgbClr val="404040"/>
                </a:solidFill>
                <a:latin typeface="Calibri" charset="0"/>
              </a:rPr>
              <a:t>memo|denied</a:t>
            </a:r>
            <a:r>
              <a:rPr lang="en-US" dirty="0">
                <a:solidFill>
                  <a:srgbClr val="404040"/>
                </a:solidFill>
                <a:latin typeface="Calibri" charset="0"/>
              </a:rPr>
              <a:t> the) = 0</a:t>
            </a:r>
          </a:p>
          <a:p>
            <a:r>
              <a:rPr lang="en-US" dirty="0">
                <a:solidFill>
                  <a:srgbClr val="404040"/>
                </a:solidFill>
                <a:latin typeface="Calibri" charset="0"/>
              </a:rPr>
              <a:t>And we also assign 0 probability to all sentences containing it!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1634360223"/>
              </p:ext>
            </p:extLst>
          </p:nvPr>
        </p:nvGraphicFramePr>
        <p:xfrm>
          <a:off x="1007301" y="2370507"/>
          <a:ext cx="10515600" cy="18542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370840">
                <a:tc>
                  <a:txBody>
                    <a:bodyPr/>
                    <a:lstStyle/>
                    <a:p>
                      <a:r>
                        <a:rPr lang="en-US" dirty="0"/>
                        <a:t>Train</a:t>
                      </a:r>
                    </a:p>
                  </a:txBody>
                  <a:tcPr/>
                </a:tc>
                <a:tc>
                  <a:txBody>
                    <a:bodyPr/>
                    <a:lstStyle/>
                    <a:p>
                      <a:r>
                        <a:rPr lang="en-US" dirty="0"/>
                        <a:t>Test</a:t>
                      </a:r>
                    </a:p>
                  </a:txBody>
                  <a:tcPr/>
                </a:tc>
                <a:extLst>
                  <a:ext uri="{0D108BD9-81ED-4DB2-BD59-A6C34878D82A}">
                    <a16:rowId xmlns:a16="http://schemas.microsoft.com/office/drawing/2014/main" val="10000"/>
                  </a:ext>
                </a:extLst>
              </a:tr>
              <a:tr h="370840">
                <a:tc>
                  <a:txBody>
                    <a:bodyPr/>
                    <a:lstStyle/>
                    <a:p>
                      <a:r>
                        <a:rPr lang="en-US" dirty="0"/>
                        <a:t>denied the allegations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denied the memo</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denied the reports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denied the claims</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denied the requests</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90325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dirty="0"/>
              <a:t>Out of vocabulary items (OOV)</a:t>
            </a:r>
          </a:p>
          <a:p>
            <a:r>
              <a:rPr lang="en-US" dirty="0"/>
              <a:t>&lt;</a:t>
            </a:r>
            <a:r>
              <a:rPr lang="en-US" dirty="0" err="1"/>
              <a:t>unk</a:t>
            </a:r>
            <a:r>
              <a:rPr lang="en-US" dirty="0"/>
              <a:t>&gt; to deal with OOVs</a:t>
            </a:r>
          </a:p>
          <a:p>
            <a:r>
              <a:rPr lang="en-US" dirty="0"/>
              <a:t>Fixed lexicon L of size V</a:t>
            </a:r>
          </a:p>
          <a:p>
            <a:r>
              <a:rPr lang="en-US" dirty="0"/>
              <a:t>Normalize training data by replacing any word not in L with &lt;</a:t>
            </a:r>
            <a:r>
              <a:rPr lang="en-US" dirty="0" err="1"/>
              <a:t>unk</a:t>
            </a:r>
            <a:r>
              <a:rPr lang="en-US" dirty="0"/>
              <a:t>&gt;</a:t>
            </a:r>
          </a:p>
          <a:p>
            <a:endParaRPr lang="en-US" dirty="0"/>
          </a:p>
          <a:p>
            <a:r>
              <a:rPr lang="en-US" dirty="0"/>
              <a:t>Avoid zeros with smoothing</a:t>
            </a:r>
          </a:p>
          <a:p>
            <a:endParaRPr lang="en-US" dirty="0"/>
          </a:p>
        </p:txBody>
      </p:sp>
    </p:spTree>
    <p:extLst>
      <p:ext uri="{BB962C8B-B14F-4D97-AF65-F5344CB8AC3E}">
        <p14:creationId xmlns:p14="http://schemas.microsoft.com/office/powerpoint/2010/main" val="755384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t>Practical Issues</a:t>
            </a:r>
          </a:p>
        </p:txBody>
      </p:sp>
      <p:sp>
        <p:nvSpPr>
          <p:cNvPr id="122883" name="Rectangle 3"/>
          <p:cNvSpPr>
            <a:spLocks noGrp="1" noChangeArrowheads="1"/>
          </p:cNvSpPr>
          <p:nvPr>
            <p:ph sz="quarter" idx="1"/>
          </p:nvPr>
        </p:nvSpPr>
        <p:spPr/>
        <p:txBody>
          <a:bodyPr/>
          <a:lstStyle/>
          <a:p>
            <a:pPr eaLnBrk="1" hangingPunct="1"/>
            <a:r>
              <a:rPr lang="en-US" sz="4267" dirty="0">
                <a:latin typeface="Calibri" charset="0"/>
              </a:rPr>
              <a:t>We do everything in log space</a:t>
            </a:r>
          </a:p>
          <a:p>
            <a:pPr lvl="1" eaLnBrk="1" hangingPunct="1"/>
            <a:r>
              <a:rPr lang="en-US" sz="4267" dirty="0">
                <a:latin typeface="Calibri" charset="0"/>
              </a:rPr>
              <a:t>Avoid underflow</a:t>
            </a:r>
          </a:p>
          <a:p>
            <a:pPr lvl="1" eaLnBrk="1" hangingPunct="1"/>
            <a:r>
              <a:rPr lang="en-US" sz="4267" dirty="0">
                <a:latin typeface="Calibri" charset="0"/>
              </a:rPr>
              <a:t>(also adding is faster than multiplying)</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2897BED-AD13-485F-9391-D97868EF125B}"/>
                  </a:ext>
                </a:extLst>
              </p:cNvPr>
              <p:cNvSpPr txBox="1"/>
              <p:nvPr/>
            </p:nvSpPr>
            <p:spPr>
              <a:xfrm>
                <a:off x="278385" y="5130996"/>
                <a:ext cx="1176475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log</m:t>
                          </m:r>
                        </m:fName>
                        <m:e>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𝑝</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𝑝</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𝑝</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𝑝</m:t>
                                  </m:r>
                                </m:e>
                                <m:sub>
                                  <m:r>
                                    <a:rPr lang="en-US" sz="4000" b="0" i="1" smtClean="0">
                                      <a:latin typeface="Cambria Math" panose="02040503050406030204" pitchFamily="18" charset="0"/>
                                    </a:rPr>
                                    <m:t>4</m:t>
                                  </m:r>
                                </m:sub>
                              </m:sSub>
                            </m:e>
                          </m:d>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log</m:t>
                              </m:r>
                            </m:fName>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𝑝</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e>
                          </m:func>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log</m:t>
                              </m:r>
                            </m:fName>
                            <m:e>
                              <m:sSub>
                                <m:sSubPr>
                                  <m:ctrlPr>
                                    <a:rPr lang="en-US" sz="4000" i="1">
                                      <a:latin typeface="Cambria Math" panose="02040503050406030204" pitchFamily="18" charset="0"/>
                                    </a:rPr>
                                  </m:ctrlPr>
                                </m:sSubPr>
                                <m:e>
                                  <m:r>
                                    <a:rPr lang="en-US" sz="4000" i="1">
                                      <a:latin typeface="Cambria Math" panose="02040503050406030204" pitchFamily="18" charset="0"/>
                                    </a:rPr>
                                    <m:t>𝑝</m:t>
                                  </m:r>
                                </m:e>
                                <m:sub>
                                  <m:r>
                                    <a:rPr lang="en-US" sz="4000" b="0" i="1" smtClean="0">
                                      <a:latin typeface="Cambria Math" panose="02040503050406030204" pitchFamily="18" charset="0"/>
                                    </a:rPr>
                                    <m:t>2</m:t>
                                  </m:r>
                                </m:sub>
                              </m:sSub>
                              <m:r>
                                <a:rPr lang="en-US" sz="4000" i="1">
                                  <a:latin typeface="Cambria Math" panose="02040503050406030204" pitchFamily="18" charset="0"/>
                                </a:rPr>
                                <m:t>+</m:t>
                              </m:r>
                            </m:e>
                          </m:func>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log</m:t>
                              </m:r>
                            </m:fName>
                            <m:e>
                              <m:sSub>
                                <m:sSubPr>
                                  <m:ctrlPr>
                                    <a:rPr lang="en-US" sz="4000" i="1">
                                      <a:latin typeface="Cambria Math" panose="02040503050406030204" pitchFamily="18" charset="0"/>
                                    </a:rPr>
                                  </m:ctrlPr>
                                </m:sSubPr>
                                <m:e>
                                  <m:r>
                                    <a:rPr lang="en-US" sz="4000" i="1">
                                      <a:latin typeface="Cambria Math" panose="02040503050406030204" pitchFamily="18" charset="0"/>
                                    </a:rPr>
                                    <m:t>𝑝</m:t>
                                  </m:r>
                                </m:e>
                                <m:sub>
                                  <m:r>
                                    <a:rPr lang="en-US" sz="4000" b="0" i="1" smtClean="0">
                                      <a:latin typeface="Cambria Math" panose="02040503050406030204" pitchFamily="18" charset="0"/>
                                    </a:rPr>
                                    <m:t>3</m:t>
                                  </m:r>
                                </m:sub>
                              </m:sSub>
                              <m:r>
                                <a:rPr lang="en-US" sz="4000" i="1">
                                  <a:latin typeface="Cambria Math" panose="02040503050406030204" pitchFamily="18" charset="0"/>
                                </a:rPr>
                                <m:t>+</m:t>
                              </m:r>
                            </m:e>
                          </m:func>
                          <m:func>
                            <m:funcPr>
                              <m:ctrlPr>
                                <a:rPr lang="en-US" sz="4000" i="1" smtClean="0">
                                  <a:latin typeface="Cambria Math" panose="02040503050406030204" pitchFamily="18" charset="0"/>
                                </a:rPr>
                              </m:ctrlPr>
                            </m:funcPr>
                            <m:fName>
                              <m:r>
                                <m:rPr>
                                  <m:sty m:val="p"/>
                                </m:rPr>
                                <a:rPr lang="en-US" sz="4000">
                                  <a:latin typeface="Cambria Math" panose="02040503050406030204" pitchFamily="18" charset="0"/>
                                </a:rPr>
                                <m:t>log</m:t>
                              </m:r>
                            </m:fName>
                            <m:e>
                              <m:sSub>
                                <m:sSubPr>
                                  <m:ctrlPr>
                                    <a:rPr lang="en-US" sz="4000" i="1">
                                      <a:latin typeface="Cambria Math" panose="02040503050406030204" pitchFamily="18" charset="0"/>
                                    </a:rPr>
                                  </m:ctrlPr>
                                </m:sSubPr>
                                <m:e>
                                  <m:r>
                                    <a:rPr lang="en-US" sz="4000" i="1">
                                      <a:latin typeface="Cambria Math" panose="02040503050406030204" pitchFamily="18" charset="0"/>
                                    </a:rPr>
                                    <m:t>𝑝</m:t>
                                  </m:r>
                                </m:e>
                                <m:sub>
                                  <m:r>
                                    <a:rPr lang="en-US" sz="4000" b="0" i="1" smtClean="0">
                                      <a:latin typeface="Cambria Math" panose="02040503050406030204" pitchFamily="18" charset="0"/>
                                    </a:rPr>
                                    <m:t>4</m:t>
                                  </m:r>
                                </m:sub>
                              </m:sSub>
                            </m:e>
                          </m:func>
                        </m:e>
                      </m:func>
                    </m:oMath>
                  </m:oMathPara>
                </a14:m>
                <a:endParaRPr lang="en-US" sz="4000" dirty="0"/>
              </a:p>
            </p:txBody>
          </p:sp>
        </mc:Choice>
        <mc:Fallback xmlns="">
          <p:sp>
            <p:nvSpPr>
              <p:cNvPr id="3" name="TextBox 2">
                <a:extLst>
                  <a:ext uri="{FF2B5EF4-FFF2-40B4-BE49-F238E27FC236}">
                    <a16:creationId xmlns:a16="http://schemas.microsoft.com/office/drawing/2014/main" id="{E2897BED-AD13-485F-9391-D97868EF125B}"/>
                  </a:ext>
                </a:extLst>
              </p:cNvPr>
              <p:cNvSpPr txBox="1">
                <a:spLocks noRot="1" noChangeAspect="1" noMove="1" noResize="1" noEditPoints="1" noAdjustHandles="1" noChangeArrowheads="1" noChangeShapeType="1" noTextEdit="1"/>
              </p:cNvSpPr>
              <p:nvPr/>
            </p:nvSpPr>
            <p:spPr>
              <a:xfrm>
                <a:off x="278385" y="5130996"/>
                <a:ext cx="11764759" cy="61555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91994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t>Language Modeling Toolkits</a:t>
            </a:r>
          </a:p>
        </p:txBody>
      </p:sp>
      <p:sp>
        <p:nvSpPr>
          <p:cNvPr id="124931" name="Rectangle 3"/>
          <p:cNvSpPr>
            <a:spLocks noGrp="1" noChangeArrowheads="1"/>
          </p:cNvSpPr>
          <p:nvPr>
            <p:ph sz="quarter" idx="1"/>
          </p:nvPr>
        </p:nvSpPr>
        <p:spPr/>
        <p:txBody>
          <a:bodyPr/>
          <a:lstStyle/>
          <a:p>
            <a:pPr eaLnBrk="1" hangingPunct="1"/>
            <a:r>
              <a:rPr lang="en-US" sz="4267" dirty="0">
                <a:latin typeface="Calibri" charset="0"/>
              </a:rPr>
              <a:t>SRILM</a:t>
            </a:r>
          </a:p>
          <a:p>
            <a:pPr lvl="1" eaLnBrk="1" hangingPunct="1"/>
            <a:r>
              <a:rPr lang="en-US" sz="4267" dirty="0">
                <a:latin typeface="Calibri" charset="0"/>
                <a:hlinkClick r:id="rId3"/>
              </a:rPr>
              <a:t>http://www.speech.sri.com/projects/srilm/</a:t>
            </a:r>
            <a:endParaRPr lang="en-US" sz="4267" dirty="0">
              <a:latin typeface="Calibri" charset="0"/>
            </a:endParaRPr>
          </a:p>
          <a:p>
            <a:r>
              <a:rPr lang="en-US" sz="4800" dirty="0" err="1">
                <a:latin typeface="Calibri" charset="0"/>
              </a:rPr>
              <a:t>KenLM</a:t>
            </a:r>
            <a:endParaRPr lang="en-US" sz="4800" dirty="0">
              <a:latin typeface="Calibri" charset="0"/>
            </a:endParaRPr>
          </a:p>
          <a:p>
            <a:pPr lvl="1" eaLnBrk="1" hangingPunct="1"/>
            <a:r>
              <a:rPr lang="en-US" sz="4267" dirty="0">
                <a:latin typeface="Calibri" charset="0"/>
                <a:hlinkClick r:id="rId4"/>
              </a:rPr>
              <a:t>https://kheafield.com/code/kenlm/</a:t>
            </a:r>
            <a:endParaRPr lang="en-US" sz="4267" dirty="0">
              <a:latin typeface="Calibri" charset="0"/>
            </a:endParaRPr>
          </a:p>
        </p:txBody>
      </p:sp>
    </p:spTree>
    <p:extLst>
      <p:ext uri="{BB962C8B-B14F-4D97-AF65-F5344CB8AC3E}">
        <p14:creationId xmlns:p14="http://schemas.microsoft.com/office/powerpoint/2010/main" val="119588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1828800" y="177800"/>
            <a:ext cx="9956800" cy="990600"/>
          </a:xfrm>
        </p:spPr>
        <p:txBody>
          <a:bodyPr/>
          <a:lstStyle/>
          <a:p>
            <a:pPr eaLnBrk="1" hangingPunct="1"/>
            <a:r>
              <a:rPr lang="en-US" dirty="0"/>
              <a:t>Google N-Gram Release, August 2006</a:t>
            </a:r>
          </a:p>
        </p:txBody>
      </p:sp>
      <p:pic>
        <p:nvPicPr>
          <p:cNvPr id="2" name="Picture 1" descr="ngram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3401"/>
            <a:ext cx="12192000" cy="1855839"/>
          </a:xfrm>
          <a:prstGeom prst="rect">
            <a:avLst/>
          </a:prstGeom>
        </p:spPr>
      </p:pic>
      <p:pic>
        <p:nvPicPr>
          <p:cNvPr id="3" name="Picture 2" descr="ngram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67240"/>
            <a:ext cx="12192000" cy="1101760"/>
          </a:xfrm>
          <a:prstGeom prst="rect">
            <a:avLst/>
          </a:prstGeom>
        </p:spPr>
      </p:pic>
      <p:sp>
        <p:nvSpPr>
          <p:cNvPr id="4" name="TextBox 3"/>
          <p:cNvSpPr txBox="1"/>
          <p:nvPr/>
        </p:nvSpPr>
        <p:spPr>
          <a:xfrm>
            <a:off x="1396613" y="3979954"/>
            <a:ext cx="397866"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1099474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t>Google N-Gram Release</a:t>
            </a:r>
          </a:p>
        </p:txBody>
      </p:sp>
      <p:sp>
        <p:nvSpPr>
          <p:cNvPr id="129027" name="Rectangle 3"/>
          <p:cNvSpPr>
            <a:spLocks noGrp="1" noChangeArrowheads="1"/>
          </p:cNvSpPr>
          <p:nvPr>
            <p:ph sz="quarter" idx="1"/>
          </p:nvPr>
        </p:nvSpPr>
        <p:spPr/>
        <p:txBody>
          <a:bodyPr>
            <a:normAutofit lnSpcReduction="10000"/>
          </a:bodyPr>
          <a:lstStyle/>
          <a:p>
            <a:pPr eaLnBrk="1" hangingPunct="1">
              <a:lnSpc>
                <a:spcPct val="90000"/>
              </a:lnSpc>
            </a:pPr>
            <a:r>
              <a:rPr lang="en-US" sz="2400" dirty="0">
                <a:solidFill>
                  <a:srgbClr val="333333"/>
                </a:solidFill>
                <a:latin typeface="Courier" charset="0"/>
              </a:rPr>
              <a:t>serve as the incoming 92</a:t>
            </a:r>
          </a:p>
          <a:p>
            <a:pPr eaLnBrk="1" hangingPunct="1">
              <a:lnSpc>
                <a:spcPct val="90000"/>
              </a:lnSpc>
            </a:pPr>
            <a:r>
              <a:rPr lang="en-US" sz="2400" dirty="0">
                <a:solidFill>
                  <a:srgbClr val="333333"/>
                </a:solidFill>
                <a:latin typeface="Courier" charset="0"/>
              </a:rPr>
              <a:t>serve as the incubator 99</a:t>
            </a:r>
          </a:p>
          <a:p>
            <a:pPr eaLnBrk="1" hangingPunct="1">
              <a:lnSpc>
                <a:spcPct val="90000"/>
              </a:lnSpc>
            </a:pPr>
            <a:r>
              <a:rPr lang="en-US" sz="2400" dirty="0">
                <a:solidFill>
                  <a:srgbClr val="333333"/>
                </a:solidFill>
                <a:latin typeface="Courier" charset="0"/>
              </a:rPr>
              <a:t>serve as the independent 794</a:t>
            </a:r>
          </a:p>
          <a:p>
            <a:pPr eaLnBrk="1" hangingPunct="1">
              <a:lnSpc>
                <a:spcPct val="90000"/>
              </a:lnSpc>
            </a:pPr>
            <a:r>
              <a:rPr lang="en-US" sz="2400" dirty="0">
                <a:solidFill>
                  <a:srgbClr val="333333"/>
                </a:solidFill>
                <a:latin typeface="Courier" charset="0"/>
              </a:rPr>
              <a:t>serve as the index 223</a:t>
            </a:r>
          </a:p>
          <a:p>
            <a:pPr eaLnBrk="1" hangingPunct="1">
              <a:lnSpc>
                <a:spcPct val="90000"/>
              </a:lnSpc>
            </a:pPr>
            <a:r>
              <a:rPr lang="en-US" sz="2400" dirty="0">
                <a:solidFill>
                  <a:srgbClr val="333333"/>
                </a:solidFill>
                <a:latin typeface="Courier" charset="0"/>
              </a:rPr>
              <a:t>serve as the indication 72</a:t>
            </a:r>
          </a:p>
          <a:p>
            <a:pPr eaLnBrk="1" hangingPunct="1">
              <a:lnSpc>
                <a:spcPct val="90000"/>
              </a:lnSpc>
            </a:pPr>
            <a:r>
              <a:rPr lang="en-US" sz="2400" dirty="0">
                <a:solidFill>
                  <a:srgbClr val="333333"/>
                </a:solidFill>
                <a:latin typeface="Courier" charset="0"/>
              </a:rPr>
              <a:t>serve as the indicator 120</a:t>
            </a:r>
          </a:p>
          <a:p>
            <a:pPr eaLnBrk="1" hangingPunct="1">
              <a:lnSpc>
                <a:spcPct val="90000"/>
              </a:lnSpc>
            </a:pPr>
            <a:r>
              <a:rPr lang="en-US" sz="2400" dirty="0">
                <a:solidFill>
                  <a:srgbClr val="333333"/>
                </a:solidFill>
                <a:latin typeface="Courier" charset="0"/>
              </a:rPr>
              <a:t>serve as the indicators 45</a:t>
            </a:r>
          </a:p>
          <a:p>
            <a:pPr eaLnBrk="1" hangingPunct="1">
              <a:lnSpc>
                <a:spcPct val="90000"/>
              </a:lnSpc>
            </a:pPr>
            <a:r>
              <a:rPr lang="en-US" sz="2400" dirty="0">
                <a:solidFill>
                  <a:srgbClr val="333333"/>
                </a:solidFill>
                <a:latin typeface="Courier" charset="0"/>
              </a:rPr>
              <a:t>serve as the indispensable 111</a:t>
            </a:r>
          </a:p>
          <a:p>
            <a:pPr eaLnBrk="1" hangingPunct="1">
              <a:lnSpc>
                <a:spcPct val="90000"/>
              </a:lnSpc>
            </a:pPr>
            <a:r>
              <a:rPr lang="en-US" sz="2400" dirty="0">
                <a:solidFill>
                  <a:srgbClr val="333333"/>
                </a:solidFill>
                <a:latin typeface="Courier" charset="0"/>
              </a:rPr>
              <a:t>serve as the indispensible 40</a:t>
            </a:r>
          </a:p>
          <a:p>
            <a:pPr eaLnBrk="1" hangingPunct="1">
              <a:lnSpc>
                <a:spcPct val="90000"/>
              </a:lnSpc>
            </a:pPr>
            <a:r>
              <a:rPr lang="en-US" sz="2400" dirty="0">
                <a:solidFill>
                  <a:srgbClr val="333333"/>
                </a:solidFill>
                <a:latin typeface="Courier" charset="0"/>
              </a:rPr>
              <a:t>serve as the individual 234</a:t>
            </a:r>
          </a:p>
        </p:txBody>
      </p:sp>
      <p:sp>
        <p:nvSpPr>
          <p:cNvPr id="129028" name="TextBox 4"/>
          <p:cNvSpPr txBox="1">
            <a:spLocks noChangeArrowheads="1"/>
          </p:cNvSpPr>
          <p:nvPr/>
        </p:nvSpPr>
        <p:spPr bwMode="auto">
          <a:xfrm>
            <a:off x="203201" y="6172200"/>
            <a:ext cx="9612055" cy="420564"/>
          </a:xfrm>
          <a:prstGeom prst="rect">
            <a:avLst/>
          </a:prstGeom>
          <a:noFill/>
          <a:ln w="9525">
            <a:noFill/>
            <a:miter lim="800000"/>
            <a:headEnd/>
            <a:tailEnd/>
          </a:ln>
        </p:spPr>
        <p:txBody>
          <a:bodyPr wrap="none">
            <a:prstTxWarp prst="textNoShape">
              <a:avLst/>
            </a:prstTxWarp>
            <a:spAutoFit/>
          </a:bodyPr>
          <a:lstStyle/>
          <a:p>
            <a:r>
              <a:rPr lang="en-US" sz="2133" dirty="0">
                <a:hlinkClick r:id="rId3"/>
              </a:rPr>
              <a:t>http://googleresearch.blogspot.com/2006/08/all-our-n-gram-are-belong-to-you.html</a:t>
            </a:r>
            <a:endParaRPr lang="en-US" sz="2133" dirty="0"/>
          </a:p>
        </p:txBody>
      </p:sp>
    </p:spTree>
    <p:extLst>
      <p:ext uri="{BB962C8B-B14F-4D97-AF65-F5344CB8AC3E}">
        <p14:creationId xmlns:p14="http://schemas.microsoft.com/office/powerpoint/2010/main" val="1852570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Google Book N-grams</a:t>
            </a:r>
          </a:p>
        </p:txBody>
      </p:sp>
      <p:sp>
        <p:nvSpPr>
          <p:cNvPr id="3" name="Content Placeholder 2"/>
          <p:cNvSpPr>
            <a:spLocks noGrp="1"/>
          </p:cNvSpPr>
          <p:nvPr>
            <p:ph sz="quarter" idx="1"/>
          </p:nvPr>
        </p:nvSpPr>
        <p:spPr/>
        <p:txBody>
          <a:bodyPr/>
          <a:lstStyle/>
          <a:p>
            <a:r>
              <a:rPr lang="en-US" dirty="0">
                <a:hlinkClick r:id="rId2"/>
              </a:rPr>
              <a:t>http://ngrams.googlelabs.com/</a:t>
            </a:r>
            <a:endParaRPr lang="en-US" dirty="0"/>
          </a:p>
        </p:txBody>
      </p:sp>
    </p:spTree>
    <p:extLst>
      <p:ext uri="{BB962C8B-B14F-4D97-AF65-F5344CB8AC3E}">
        <p14:creationId xmlns:p14="http://schemas.microsoft.com/office/powerpoint/2010/main" val="397311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Language Models</a:t>
            </a:r>
          </a:p>
        </p:txBody>
      </p:sp>
      <p:sp>
        <p:nvSpPr>
          <p:cNvPr id="3" name="Content Placeholder 2"/>
          <p:cNvSpPr>
            <a:spLocks noGrp="1"/>
          </p:cNvSpPr>
          <p:nvPr>
            <p:ph idx="1"/>
          </p:nvPr>
        </p:nvSpPr>
        <p:spPr>
          <a:xfrm>
            <a:off x="815132" y="1803400"/>
            <a:ext cx="11379200" cy="5054600"/>
          </a:xfrm>
        </p:spPr>
        <p:txBody>
          <a:bodyPr>
            <a:normAutofit fontScale="70000" lnSpcReduction="20000"/>
          </a:bodyPr>
          <a:lstStyle/>
          <a:p>
            <a:r>
              <a:rPr lang="en-US" sz="3733" dirty="0"/>
              <a:t>Today’s goal: assign a probability to a sentence</a:t>
            </a:r>
          </a:p>
          <a:p>
            <a:endParaRPr lang="en-US" sz="3733" dirty="0"/>
          </a:p>
          <a:p>
            <a:r>
              <a:rPr lang="en-US" sz="4200" dirty="0"/>
              <a:t>Autocomplete for texting</a:t>
            </a:r>
          </a:p>
          <a:p>
            <a:endParaRPr lang="en-US" sz="4200" dirty="0"/>
          </a:p>
          <a:p>
            <a:r>
              <a:rPr lang="en-US" sz="4200" dirty="0"/>
              <a:t>Machine Translation</a:t>
            </a:r>
            <a:endParaRPr lang="en-US" sz="3667" dirty="0"/>
          </a:p>
          <a:p>
            <a:endParaRPr lang="en-US" sz="4200" dirty="0"/>
          </a:p>
          <a:p>
            <a:r>
              <a:rPr lang="en-US" sz="4200" dirty="0"/>
              <a:t>Spelling Correction</a:t>
            </a:r>
          </a:p>
          <a:p>
            <a:endParaRPr lang="en-US" sz="4200" dirty="0"/>
          </a:p>
          <a:p>
            <a:r>
              <a:rPr lang="en-US" sz="4200" dirty="0"/>
              <a:t>Speech Recognition</a:t>
            </a:r>
          </a:p>
          <a:p>
            <a:pPr lvl="1"/>
            <a:endParaRPr lang="en-US" sz="3267" dirty="0"/>
          </a:p>
          <a:p>
            <a:r>
              <a:rPr lang="en-US" sz="4200" dirty="0"/>
              <a:t>Other NLG tasks: summarization, question-answering, dialog systems</a:t>
            </a:r>
            <a:endParaRPr lang="en-US" sz="3667" dirty="0"/>
          </a:p>
        </p:txBody>
      </p:sp>
    </p:spTree>
    <p:extLst>
      <p:ext uri="{BB962C8B-B14F-4D97-AF65-F5344CB8AC3E}">
        <p14:creationId xmlns:p14="http://schemas.microsoft.com/office/powerpoint/2010/main" val="915615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a:bodyPr>
          <a:lstStyle/>
          <a:p>
            <a:pPr eaLnBrk="1" hangingPunct="1"/>
            <a:br>
              <a:rPr sz="5867"/>
            </a:br>
            <a:r>
              <a:rPr lang="en-US" sz="5867"/>
              <a:t>Language Modeling</a:t>
            </a:r>
            <a:endParaRPr sz="5867"/>
          </a:p>
        </p:txBody>
      </p:sp>
      <p:sp>
        <p:nvSpPr>
          <p:cNvPr id="16386" name="Rectangle 3"/>
          <p:cNvSpPr>
            <a:spLocks noGrp="1" noChangeArrowheads="1"/>
          </p:cNvSpPr>
          <p:nvPr>
            <p:ph type="body" idx="1"/>
          </p:nvPr>
        </p:nvSpPr>
        <p:spPr/>
        <p:txBody>
          <a:bodyPr/>
          <a:lstStyle/>
          <a:p>
            <a:pPr eaLnBrk="1" hangingPunct="1"/>
            <a:endParaRPr lang="en-US" dirty="0">
              <a:solidFill>
                <a:srgbClr val="A50021"/>
              </a:solidFill>
              <a:latin typeface="Calibri" charset="0"/>
            </a:endParaRPr>
          </a:p>
          <a:p>
            <a:pPr>
              <a:spcAft>
                <a:spcPts val="800"/>
              </a:spcAft>
            </a:pPr>
            <a:r>
              <a:rPr lang="en-US" sz="4267" dirty="0">
                <a:solidFill>
                  <a:srgbClr val="A50021"/>
                </a:solidFill>
                <a:latin typeface="Calibri" charset="0"/>
              </a:rPr>
              <a:t>Evaluation and Perplexity</a:t>
            </a:r>
            <a:endParaRPr lang="en-US" sz="4267" dirty="0">
              <a:latin typeface="Calibri" charset="0"/>
            </a:endParaRPr>
          </a:p>
          <a:p>
            <a:pPr eaLnBrk="1" hangingPunct="1"/>
            <a:endParaRPr lang="en-US" dirty="0">
              <a:latin typeface="Calibri" charset="0"/>
            </a:endParaRPr>
          </a:p>
        </p:txBody>
      </p:sp>
    </p:spTree>
    <p:extLst>
      <p:ext uri="{BB962C8B-B14F-4D97-AF65-F5344CB8AC3E}">
        <p14:creationId xmlns:p14="http://schemas.microsoft.com/office/powerpoint/2010/main" val="1063966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a:t>Evaluation: How good is our model?</a:t>
            </a:r>
            <a:endParaRPr lang="en-US" dirty="0"/>
          </a:p>
        </p:txBody>
      </p:sp>
      <p:sp>
        <p:nvSpPr>
          <p:cNvPr id="131075" name="Rectangle 3"/>
          <p:cNvSpPr>
            <a:spLocks noGrp="1" noChangeArrowheads="1"/>
          </p:cNvSpPr>
          <p:nvPr>
            <p:ph sz="quarter" idx="1"/>
          </p:nvPr>
        </p:nvSpPr>
        <p:spPr/>
        <p:txBody>
          <a:bodyPr/>
          <a:lstStyle/>
          <a:p>
            <a:r>
              <a:rPr lang="en-US" dirty="0"/>
              <a:t>Does our language model prefer good sentences to bad ones?</a:t>
            </a:r>
          </a:p>
          <a:p>
            <a:pPr lvl="1"/>
            <a:r>
              <a:rPr lang="en-US" dirty="0"/>
              <a:t>Assign higher probability to “</a:t>
            </a:r>
            <a:r>
              <a:rPr lang="en-US" altLang="ja-JP" dirty="0"/>
              <a:t>real” or “frequently observed” sentences </a:t>
            </a:r>
          </a:p>
          <a:p>
            <a:pPr lvl="2"/>
            <a:r>
              <a:rPr lang="en-US" altLang="ja-JP" dirty="0"/>
              <a:t>Than “ungrammatical” or “rarely observed” sentences?</a:t>
            </a:r>
          </a:p>
          <a:p>
            <a:r>
              <a:rPr lang="en-US" dirty="0"/>
              <a:t>We train parameters of our model on a </a:t>
            </a:r>
            <a:r>
              <a:rPr lang="en-US" b="1" dirty="0">
                <a:solidFill>
                  <a:srgbClr val="008000"/>
                </a:solidFill>
              </a:rPr>
              <a:t>training set</a:t>
            </a:r>
            <a:r>
              <a:rPr lang="en-US" dirty="0"/>
              <a:t>.</a:t>
            </a:r>
          </a:p>
          <a:p>
            <a:r>
              <a:rPr lang="en-US" dirty="0"/>
              <a:t>We test the model’s performance on data we haven’t seen.</a:t>
            </a:r>
          </a:p>
          <a:p>
            <a:pPr lvl="1"/>
            <a:r>
              <a:rPr lang="en-US" dirty="0"/>
              <a:t>A </a:t>
            </a:r>
            <a:r>
              <a:rPr lang="en-US" b="1" dirty="0">
                <a:solidFill>
                  <a:srgbClr val="008000"/>
                </a:solidFill>
              </a:rPr>
              <a:t>test set </a:t>
            </a:r>
            <a:r>
              <a:rPr lang="en-US" dirty="0"/>
              <a:t>is an unseen dataset that is different from our training set, totally unused.</a:t>
            </a:r>
          </a:p>
          <a:p>
            <a:pPr lvl="1"/>
            <a:r>
              <a:rPr lang="en-US" dirty="0"/>
              <a:t>An </a:t>
            </a:r>
            <a:r>
              <a:rPr lang="en-US" b="1" dirty="0">
                <a:solidFill>
                  <a:srgbClr val="008000"/>
                </a:solidFill>
              </a:rPr>
              <a:t>evaluation metric </a:t>
            </a:r>
            <a:r>
              <a:rPr lang="en-US" dirty="0"/>
              <a:t>tells us how well our model does on the test set.</a:t>
            </a:r>
          </a:p>
        </p:txBody>
      </p:sp>
    </p:spTree>
    <p:extLst>
      <p:ext uri="{BB962C8B-B14F-4D97-AF65-F5344CB8AC3E}">
        <p14:creationId xmlns:p14="http://schemas.microsoft.com/office/powerpoint/2010/main" val="204594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10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on the test set</a:t>
            </a:r>
          </a:p>
        </p:txBody>
      </p:sp>
      <p:sp>
        <p:nvSpPr>
          <p:cNvPr id="3" name="Content Placeholder 2"/>
          <p:cNvSpPr>
            <a:spLocks noGrp="1"/>
          </p:cNvSpPr>
          <p:nvPr>
            <p:ph idx="1"/>
          </p:nvPr>
        </p:nvSpPr>
        <p:spPr/>
        <p:txBody>
          <a:bodyPr/>
          <a:lstStyle/>
          <a:p>
            <a:r>
              <a:rPr lang="en-US" dirty="0"/>
              <a:t>We can’t allow test sentences into the training set</a:t>
            </a:r>
          </a:p>
          <a:p>
            <a:r>
              <a:rPr lang="en-US" dirty="0"/>
              <a:t>We will assign it an artificially high probability when we set it in the test set</a:t>
            </a:r>
          </a:p>
          <a:p>
            <a:r>
              <a:rPr lang="en-US" dirty="0"/>
              <a:t>“Training on the test set”</a:t>
            </a:r>
          </a:p>
          <a:p>
            <a:r>
              <a:rPr lang="en-US" dirty="0"/>
              <a:t>Bad science!</a:t>
            </a:r>
          </a:p>
          <a:p>
            <a:r>
              <a:rPr lang="en-US" dirty="0"/>
              <a:t>And violates the honor code</a:t>
            </a:r>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32</a:t>
            </a:fld>
            <a:endParaRPr lang="en-US"/>
          </a:p>
        </p:txBody>
      </p:sp>
    </p:spTree>
    <p:extLst>
      <p:ext uri="{BB962C8B-B14F-4D97-AF65-F5344CB8AC3E}">
        <p14:creationId xmlns:p14="http://schemas.microsoft.com/office/powerpoint/2010/main" val="116377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a:t>Extrinsic evaluation of N-gram models</a:t>
            </a:r>
            <a:endParaRPr lang="en-US" dirty="0"/>
          </a:p>
        </p:txBody>
      </p:sp>
      <p:pic>
        <p:nvPicPr>
          <p:cNvPr id="2" name="Content Placeholder 1"/>
          <p:cNvPicPr>
            <a:picLocks noGrp="1" noChangeAspect="1"/>
          </p:cNvPicPr>
          <p:nvPr>
            <p:ph sz="quarter" idx="1"/>
          </p:nvPr>
        </p:nvPicPr>
        <p:blipFill>
          <a:blip r:embed="rId3"/>
          <a:stretch>
            <a:fillRect/>
          </a:stretch>
        </p:blipFill>
        <p:spPr>
          <a:xfrm>
            <a:off x="2228144" y="1690688"/>
            <a:ext cx="7735712" cy="4351338"/>
          </a:xfrm>
        </p:spPr>
      </p:pic>
    </p:spTree>
    <p:extLst>
      <p:ext uri="{BB962C8B-B14F-4D97-AF65-F5344CB8AC3E}">
        <p14:creationId xmlns:p14="http://schemas.microsoft.com/office/powerpoint/2010/main" val="119194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lang="en-US" dirty="0"/>
              <a:t>Difficulty of extrinsic (task-based) evaluation of  N-gram models</a:t>
            </a:r>
          </a:p>
        </p:txBody>
      </p:sp>
      <p:sp>
        <p:nvSpPr>
          <p:cNvPr id="135171" name="Rectangle 3"/>
          <p:cNvSpPr>
            <a:spLocks noGrp="1" noChangeArrowheads="1"/>
          </p:cNvSpPr>
          <p:nvPr>
            <p:ph sz="quarter" idx="1"/>
          </p:nvPr>
        </p:nvSpPr>
        <p:spPr/>
        <p:txBody>
          <a:bodyPr/>
          <a:lstStyle/>
          <a:p>
            <a:pPr eaLnBrk="1" hangingPunct="1">
              <a:lnSpc>
                <a:spcPct val="90000"/>
              </a:lnSpc>
            </a:pPr>
            <a:r>
              <a:rPr lang="en-US" sz="3733" dirty="0">
                <a:latin typeface="Calibri" charset="0"/>
              </a:rPr>
              <a:t>Extrinsic evaluation</a:t>
            </a:r>
          </a:p>
          <a:p>
            <a:pPr lvl="1" eaLnBrk="1" hangingPunct="1">
              <a:lnSpc>
                <a:spcPct val="90000"/>
              </a:lnSpc>
            </a:pPr>
            <a:r>
              <a:rPr lang="en-US" sz="3200" dirty="0">
                <a:latin typeface="Calibri" charset="0"/>
              </a:rPr>
              <a:t>Time-consuming; can take days or weeks</a:t>
            </a:r>
          </a:p>
          <a:p>
            <a:pPr eaLnBrk="1" hangingPunct="1">
              <a:lnSpc>
                <a:spcPct val="90000"/>
              </a:lnSpc>
            </a:pPr>
            <a:r>
              <a:rPr lang="en-US" sz="3733" dirty="0">
                <a:latin typeface="Calibri" charset="0"/>
              </a:rPr>
              <a:t>So</a:t>
            </a:r>
          </a:p>
          <a:p>
            <a:pPr lvl="1" eaLnBrk="1" hangingPunct="1">
              <a:lnSpc>
                <a:spcPct val="90000"/>
              </a:lnSpc>
            </a:pPr>
            <a:r>
              <a:rPr lang="en-US" sz="3200" dirty="0">
                <a:latin typeface="Calibri"/>
                <a:cs typeface="Calibri"/>
              </a:rPr>
              <a:t>Sometimes use </a:t>
            </a:r>
            <a:r>
              <a:rPr lang="en-US" sz="3200" b="1" dirty="0">
                <a:solidFill>
                  <a:srgbClr val="A50021"/>
                </a:solidFill>
                <a:latin typeface="Calibri"/>
                <a:cs typeface="Calibri"/>
              </a:rPr>
              <a:t>intrinsic</a:t>
            </a:r>
            <a:r>
              <a:rPr lang="en-US" sz="3200" dirty="0">
                <a:latin typeface="Calibri"/>
                <a:cs typeface="Calibri"/>
              </a:rPr>
              <a:t> evaluation: </a:t>
            </a:r>
            <a:r>
              <a:rPr lang="en-US" sz="3200" b="1" dirty="0">
                <a:latin typeface="Calibri"/>
                <a:cs typeface="Calibri"/>
              </a:rPr>
              <a:t>perplexity</a:t>
            </a:r>
          </a:p>
          <a:p>
            <a:pPr lvl="1" eaLnBrk="1" hangingPunct="1">
              <a:lnSpc>
                <a:spcPct val="90000"/>
              </a:lnSpc>
            </a:pPr>
            <a:r>
              <a:rPr lang="en-US" sz="3200" dirty="0">
                <a:latin typeface="Calibri"/>
                <a:cs typeface="Calibri"/>
              </a:rPr>
              <a:t>Bad approximation </a:t>
            </a:r>
          </a:p>
          <a:p>
            <a:pPr lvl="2">
              <a:lnSpc>
                <a:spcPct val="90000"/>
              </a:lnSpc>
            </a:pPr>
            <a:r>
              <a:rPr lang="en-US" sz="3200" dirty="0">
                <a:latin typeface="Calibri"/>
                <a:cs typeface="Calibri"/>
              </a:rPr>
              <a:t>unless the test data looks </a:t>
            </a:r>
            <a:r>
              <a:rPr lang="en-US" sz="3200" b="1" dirty="0">
                <a:latin typeface="Calibri"/>
                <a:cs typeface="Calibri"/>
              </a:rPr>
              <a:t>just</a:t>
            </a:r>
            <a:r>
              <a:rPr lang="en-US" sz="3200" dirty="0">
                <a:latin typeface="Calibri"/>
                <a:cs typeface="Calibri"/>
              </a:rPr>
              <a:t> like the training data</a:t>
            </a:r>
          </a:p>
          <a:p>
            <a:pPr lvl="2">
              <a:lnSpc>
                <a:spcPct val="90000"/>
              </a:lnSpc>
            </a:pPr>
            <a:r>
              <a:rPr lang="en-US" sz="3200" dirty="0">
                <a:latin typeface="Calibri"/>
                <a:cs typeface="Calibri"/>
              </a:rPr>
              <a:t>So </a:t>
            </a:r>
            <a:r>
              <a:rPr lang="en-US" sz="3200" b="1" dirty="0">
                <a:latin typeface="Calibri"/>
                <a:cs typeface="Calibri"/>
              </a:rPr>
              <a:t>generally only useful in pilot experiments</a:t>
            </a:r>
          </a:p>
          <a:p>
            <a:pPr lvl="1" eaLnBrk="1" hangingPunct="1">
              <a:lnSpc>
                <a:spcPct val="90000"/>
              </a:lnSpc>
            </a:pPr>
            <a:r>
              <a:rPr lang="en-US" sz="3200" dirty="0">
                <a:latin typeface="Calibri"/>
                <a:cs typeface="Calibri"/>
              </a:rPr>
              <a:t>But is helpful to think about.</a:t>
            </a:r>
          </a:p>
        </p:txBody>
      </p:sp>
    </p:spTree>
    <p:extLst>
      <p:ext uri="{BB962C8B-B14F-4D97-AF65-F5344CB8AC3E}">
        <p14:creationId xmlns:p14="http://schemas.microsoft.com/office/powerpoint/2010/main" val="132524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517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5171">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0"/>
            <a:ext cx="9956800" cy="990600"/>
          </a:xfrm>
        </p:spPr>
        <p:txBody>
          <a:bodyPr/>
          <a:lstStyle/>
          <a:p>
            <a:r>
              <a:rPr lang="en-US" dirty="0"/>
              <a:t>Intuition of Perplexity</a:t>
            </a:r>
          </a:p>
        </p:txBody>
      </p:sp>
      <p:sp>
        <p:nvSpPr>
          <p:cNvPr id="3" name="Content Placeholder 2"/>
          <p:cNvSpPr>
            <a:spLocks noGrp="1"/>
          </p:cNvSpPr>
          <p:nvPr>
            <p:ph idx="1"/>
          </p:nvPr>
        </p:nvSpPr>
        <p:spPr/>
        <p:txBody>
          <a:bodyPr/>
          <a:lstStyle/>
          <a:p>
            <a:pPr>
              <a:lnSpc>
                <a:spcPct val="90000"/>
              </a:lnSpc>
            </a:pPr>
            <a:r>
              <a:rPr lang="en-US" sz="2933"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p:txBody>
      </p:sp>
      <p:sp>
        <p:nvSpPr>
          <p:cNvPr id="5" name="Text Box 4"/>
          <p:cNvSpPr txBox="1">
            <a:spLocks noChangeArrowheads="1"/>
          </p:cNvSpPr>
          <p:nvPr/>
        </p:nvSpPr>
        <p:spPr bwMode="auto">
          <a:xfrm>
            <a:off x="1794933" y="2921000"/>
            <a:ext cx="6096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solidFill>
                  <a:srgbClr val="FF0000"/>
                </a:solidFill>
                <a:latin typeface="Calibri"/>
                <a:cs typeface="Calibri"/>
              </a:rPr>
              <a:t>I always order pizza with cheese and ____</a:t>
            </a:r>
          </a:p>
        </p:txBody>
      </p:sp>
    </p:spTree>
    <p:extLst>
      <p:ext uri="{BB962C8B-B14F-4D97-AF65-F5344CB8AC3E}">
        <p14:creationId xmlns:p14="http://schemas.microsoft.com/office/powerpoint/2010/main" val="26300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0"/>
            <a:ext cx="9956800" cy="990600"/>
          </a:xfrm>
        </p:spPr>
        <p:txBody>
          <a:bodyPr/>
          <a:lstStyle/>
          <a:p>
            <a:r>
              <a:rPr lang="en-US" dirty="0"/>
              <a:t>Intuition of Perplexity</a:t>
            </a:r>
          </a:p>
        </p:txBody>
      </p:sp>
      <p:sp>
        <p:nvSpPr>
          <p:cNvPr id="3" name="Content Placeholder 2"/>
          <p:cNvSpPr>
            <a:spLocks noGrp="1"/>
          </p:cNvSpPr>
          <p:nvPr>
            <p:ph idx="1"/>
          </p:nvPr>
        </p:nvSpPr>
        <p:spPr/>
        <p:txBody>
          <a:bodyPr/>
          <a:lstStyle/>
          <a:p>
            <a:pPr>
              <a:lnSpc>
                <a:spcPct val="90000"/>
              </a:lnSpc>
            </a:pPr>
            <a:r>
              <a:rPr lang="en-US" sz="2933"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r>
              <a:rPr lang="en-US" dirty="0">
                <a:latin typeface="Calibri"/>
                <a:ea typeface="ＭＳ Ｐゴシック" charset="0"/>
                <a:cs typeface="Calibri"/>
              </a:rPr>
              <a:t>Unigrams are terrible at this game.  (Why?)</a:t>
            </a:r>
          </a:p>
          <a:p>
            <a:pPr>
              <a:lnSpc>
                <a:spcPct val="90000"/>
              </a:lnSpc>
            </a:pPr>
            <a:r>
              <a:rPr lang="en-US" dirty="0">
                <a:latin typeface="Calibri"/>
                <a:ea typeface="ＭＳ Ｐゴシック" charset="0"/>
                <a:cs typeface="Calibri"/>
              </a:rPr>
              <a:t>A better model of a text</a:t>
            </a:r>
          </a:p>
          <a:p>
            <a:pPr lvl="1">
              <a:lnSpc>
                <a:spcPct val="90000"/>
              </a:lnSpc>
            </a:pPr>
            <a:r>
              <a:rPr lang="en-US" dirty="0">
                <a:latin typeface="Calibri"/>
                <a:ea typeface="ＭＳ Ｐゴシック" charset="0"/>
                <a:cs typeface="Calibri"/>
              </a:rPr>
              <a:t> is one which assigns a higher probability to the word that actually occurs</a:t>
            </a:r>
          </a:p>
          <a:p>
            <a:endParaRPr lang="en-US" dirty="0"/>
          </a:p>
        </p:txBody>
      </p:sp>
      <p:sp>
        <p:nvSpPr>
          <p:cNvPr id="5" name="Text Box 4"/>
          <p:cNvSpPr txBox="1">
            <a:spLocks noChangeArrowheads="1"/>
          </p:cNvSpPr>
          <p:nvPr/>
        </p:nvSpPr>
        <p:spPr bwMode="auto">
          <a:xfrm>
            <a:off x="1794933" y="2921000"/>
            <a:ext cx="6096000"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solidFill>
                  <a:srgbClr val="FF0000"/>
                </a:solidFill>
                <a:latin typeface="Calibri"/>
                <a:cs typeface="Calibri"/>
              </a:rPr>
              <a:t>I always order pizza with cheese and ____</a:t>
            </a:r>
          </a:p>
          <a:p>
            <a:pPr eaLnBrk="1" hangingPunct="1">
              <a:spcBef>
                <a:spcPct val="50000"/>
              </a:spcBef>
            </a:pPr>
            <a:r>
              <a:rPr lang="en-US" dirty="0">
                <a:solidFill>
                  <a:srgbClr val="FF0000"/>
                </a:solidFill>
                <a:latin typeface="Calibri"/>
                <a:cs typeface="Calibri"/>
              </a:rPr>
              <a:t>The 33</a:t>
            </a:r>
            <a:r>
              <a:rPr lang="en-US" baseline="30000" dirty="0">
                <a:solidFill>
                  <a:srgbClr val="FF0000"/>
                </a:solidFill>
                <a:latin typeface="Calibri"/>
                <a:cs typeface="Calibri"/>
              </a:rPr>
              <a:t>rd</a:t>
            </a:r>
            <a:r>
              <a:rPr lang="en-US" dirty="0">
                <a:solidFill>
                  <a:srgbClr val="FF0000"/>
                </a:solidFill>
                <a:latin typeface="Calibri"/>
                <a:cs typeface="Calibri"/>
              </a:rPr>
              <a:t> President of the US was ____</a:t>
            </a:r>
          </a:p>
          <a:p>
            <a:pPr eaLnBrk="1" hangingPunct="1">
              <a:spcBef>
                <a:spcPct val="50000"/>
              </a:spcBef>
            </a:pPr>
            <a:r>
              <a:rPr lang="en-US" dirty="0">
                <a:solidFill>
                  <a:srgbClr val="FF0000"/>
                </a:solidFill>
                <a:latin typeface="Calibri"/>
                <a:cs typeface="Calibri"/>
              </a:rPr>
              <a:t>I saw a ____</a:t>
            </a:r>
          </a:p>
        </p:txBody>
      </p:sp>
      <p:sp>
        <p:nvSpPr>
          <p:cNvPr id="7" name="Text Box 6"/>
          <p:cNvSpPr txBox="1">
            <a:spLocks noChangeArrowheads="1"/>
          </p:cNvSpPr>
          <p:nvPr/>
        </p:nvSpPr>
        <p:spPr bwMode="auto">
          <a:xfrm>
            <a:off x="8128000" y="1701800"/>
            <a:ext cx="2438400" cy="33748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dirty="0"/>
              <a:t>mushrooms 0.1</a:t>
            </a:r>
          </a:p>
          <a:p>
            <a:pPr eaLnBrk="1" hangingPunct="1">
              <a:spcBef>
                <a:spcPct val="50000"/>
              </a:spcBef>
            </a:pPr>
            <a:r>
              <a:rPr lang="en-US" sz="2133" dirty="0"/>
              <a:t>pepperoni 0.1</a:t>
            </a:r>
          </a:p>
          <a:p>
            <a:pPr eaLnBrk="1" hangingPunct="1">
              <a:spcBef>
                <a:spcPct val="50000"/>
              </a:spcBef>
            </a:pPr>
            <a:r>
              <a:rPr lang="en-US" sz="2133" dirty="0"/>
              <a:t>anchovies 0.01</a:t>
            </a:r>
          </a:p>
          <a:p>
            <a:pPr eaLnBrk="1" hangingPunct="1">
              <a:spcBef>
                <a:spcPct val="50000"/>
              </a:spcBef>
            </a:pPr>
            <a:r>
              <a:rPr lang="en-US" sz="2133" dirty="0"/>
              <a:t>….</a:t>
            </a:r>
          </a:p>
          <a:p>
            <a:pPr eaLnBrk="1" hangingPunct="1">
              <a:spcBef>
                <a:spcPct val="50000"/>
              </a:spcBef>
            </a:pPr>
            <a:r>
              <a:rPr lang="en-US" sz="2133" dirty="0"/>
              <a:t>fried rice 0.0001</a:t>
            </a:r>
          </a:p>
          <a:p>
            <a:pPr eaLnBrk="1" hangingPunct="1">
              <a:spcBef>
                <a:spcPct val="50000"/>
              </a:spcBef>
            </a:pPr>
            <a:r>
              <a:rPr lang="en-US" sz="2133" dirty="0"/>
              <a:t>….</a:t>
            </a:r>
          </a:p>
          <a:p>
            <a:pPr eaLnBrk="1" hangingPunct="1">
              <a:spcBef>
                <a:spcPct val="50000"/>
              </a:spcBef>
            </a:pPr>
            <a:r>
              <a:rPr lang="en-US" sz="2133" dirty="0"/>
              <a:t>and 1e-100</a:t>
            </a:r>
          </a:p>
        </p:txBody>
      </p:sp>
      <p:sp>
        <p:nvSpPr>
          <p:cNvPr id="8" name="AutoShape 7"/>
          <p:cNvSpPr>
            <a:spLocks/>
          </p:cNvSpPr>
          <p:nvPr/>
        </p:nvSpPr>
        <p:spPr bwMode="auto">
          <a:xfrm>
            <a:off x="7721600" y="1803400"/>
            <a:ext cx="406400" cy="3149600"/>
          </a:xfrm>
          <a:prstGeom prst="leftBrace">
            <a:avLst>
              <a:gd name="adj1" fmla="val 75000"/>
              <a:gd name="adj2" fmla="val 39352"/>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400"/>
          </a:p>
        </p:txBody>
      </p:sp>
    </p:spTree>
    <p:extLst>
      <p:ext uri="{BB962C8B-B14F-4D97-AF65-F5344CB8AC3E}">
        <p14:creationId xmlns:p14="http://schemas.microsoft.com/office/powerpoint/2010/main" val="1481116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930400" y="177800"/>
            <a:ext cx="9956800" cy="990600"/>
          </a:xfrm>
        </p:spPr>
        <p:txBody>
          <a:bodyPr/>
          <a:lstStyle/>
          <a:p>
            <a:pPr eaLnBrk="1" hangingPunct="1"/>
            <a:r>
              <a:rPr lang="en-US" dirty="0"/>
              <a:t>Perplexity</a:t>
            </a:r>
          </a:p>
        </p:txBody>
      </p:sp>
      <p:sp>
        <p:nvSpPr>
          <p:cNvPr id="137219" name="Rectangle 3"/>
          <p:cNvSpPr>
            <a:spLocks noGrp="1" noChangeArrowheads="1"/>
          </p:cNvSpPr>
          <p:nvPr>
            <p:ph sz="quarter" idx="1"/>
          </p:nvPr>
        </p:nvSpPr>
        <p:spPr>
          <a:xfrm>
            <a:off x="406399" y="2667008"/>
            <a:ext cx="11192701" cy="4185667"/>
          </a:xfrm>
        </p:spPr>
        <p:txBody>
          <a:bodyPr/>
          <a:lstStyle/>
          <a:p>
            <a:pPr marL="0" indent="0">
              <a:buNone/>
            </a:pPr>
            <a:r>
              <a:rPr lang="en-US" sz="2667" dirty="0">
                <a:latin typeface="Calibri" charset="0"/>
              </a:rPr>
              <a:t>Perplexity is the inverse probability of the test set, normalized by the number of words</a:t>
            </a:r>
          </a:p>
        </p:txBody>
      </p:sp>
      <p:sp>
        <p:nvSpPr>
          <p:cNvPr id="2" name="TextBox 1"/>
          <p:cNvSpPr txBox="1"/>
          <p:nvPr/>
        </p:nvSpPr>
        <p:spPr>
          <a:xfrm>
            <a:off x="406401" y="6358961"/>
            <a:ext cx="9293401" cy="461665"/>
          </a:xfrm>
          <a:prstGeom prst="rect">
            <a:avLst/>
          </a:prstGeom>
          <a:noFill/>
        </p:spPr>
        <p:txBody>
          <a:bodyPr wrap="square" rtlCol="0">
            <a:spAutoFit/>
          </a:bodyPr>
          <a:lstStyle/>
          <a:p>
            <a:r>
              <a:rPr lang="en-US" sz="2400" b="1" dirty="0">
                <a:latin typeface="Calibri"/>
                <a:cs typeface="Calibri"/>
              </a:rPr>
              <a:t>Minimizing perplexity is the same as maximizing probability</a:t>
            </a:r>
          </a:p>
        </p:txBody>
      </p:sp>
      <p:sp>
        <p:nvSpPr>
          <p:cNvPr id="8" name="Rectangle 3"/>
          <p:cNvSpPr txBox="1">
            <a:spLocks noChangeArrowheads="1"/>
          </p:cNvSpPr>
          <p:nvPr/>
        </p:nvSpPr>
        <p:spPr bwMode="auto">
          <a:xfrm>
            <a:off x="406399" y="1600200"/>
            <a:ext cx="10464800" cy="508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667" dirty="0">
                <a:latin typeface="Calibri" charset="0"/>
              </a:rPr>
              <a:t>The best language model is one that best predicts an unseen test set</a:t>
            </a:r>
          </a:p>
          <a:p>
            <a:pPr lvl="1"/>
            <a:r>
              <a:rPr lang="en-US" sz="2667" dirty="0">
                <a:latin typeface="Calibri" charset="0"/>
              </a:rPr>
              <a:t>Gives the highest P(sentence)</a:t>
            </a:r>
          </a:p>
        </p:txBody>
      </p:sp>
    </p:spTree>
    <p:extLst>
      <p:ext uri="{BB962C8B-B14F-4D97-AF65-F5344CB8AC3E}">
        <p14:creationId xmlns:p14="http://schemas.microsoft.com/office/powerpoint/2010/main" val="1136507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930400" y="177800"/>
            <a:ext cx="9956800" cy="990600"/>
          </a:xfrm>
        </p:spPr>
        <p:txBody>
          <a:bodyPr/>
          <a:lstStyle/>
          <a:p>
            <a:pPr eaLnBrk="1" hangingPunct="1"/>
            <a:r>
              <a:rPr lang="en-US" dirty="0"/>
              <a:t>Perplexity</a:t>
            </a:r>
          </a:p>
        </p:txBody>
      </p:sp>
      <p:sp>
        <p:nvSpPr>
          <p:cNvPr id="137219" name="Rectangle 3"/>
          <p:cNvSpPr>
            <a:spLocks noGrp="1" noChangeArrowheads="1"/>
          </p:cNvSpPr>
          <p:nvPr>
            <p:ph sz="quarter" idx="1"/>
          </p:nvPr>
        </p:nvSpPr>
        <p:spPr>
          <a:xfrm>
            <a:off x="406400" y="2667008"/>
            <a:ext cx="5689600" cy="4185667"/>
          </a:xfrm>
        </p:spPr>
        <p:txBody>
          <a:bodyPr/>
          <a:lstStyle/>
          <a:p>
            <a:pPr marL="0" indent="0">
              <a:buNone/>
            </a:pPr>
            <a:r>
              <a:rPr lang="en-US" sz="2667" dirty="0">
                <a:latin typeface="Calibri" charset="0"/>
              </a:rPr>
              <a:t>Perplexity is the inverse probability of the test set, normalized by the number </a:t>
            </a:r>
            <a:r>
              <a:rPr lang="en-US" sz="2667">
                <a:latin typeface="Calibri" charset="0"/>
              </a:rPr>
              <a:t>of words</a:t>
            </a:r>
            <a:endParaRPr lang="en-US" sz="2667" dirty="0">
              <a:latin typeface="Calibri" charset="0"/>
            </a:endParaRPr>
          </a:p>
          <a:p>
            <a:pPr eaLnBrk="1" hangingPunct="1"/>
            <a:endParaRPr lang="en-US" sz="2667" dirty="0">
              <a:latin typeface="Calibri" charset="0"/>
            </a:endParaRPr>
          </a:p>
          <a:p>
            <a:pPr marL="0" indent="0">
              <a:buNone/>
            </a:pPr>
            <a:r>
              <a:rPr lang="en-US" sz="2667" dirty="0">
                <a:latin typeface="Calibri" charset="0"/>
              </a:rPr>
              <a:t>                                               Chain rule:</a:t>
            </a:r>
          </a:p>
          <a:p>
            <a:pPr marL="0" indent="0">
              <a:buNone/>
            </a:pPr>
            <a:endParaRPr lang="en-US" sz="2667" dirty="0">
              <a:latin typeface="Calibri" charset="0"/>
            </a:endParaRPr>
          </a:p>
          <a:p>
            <a:pPr marL="0" indent="0">
              <a:buNone/>
            </a:pPr>
            <a:r>
              <a:rPr lang="en-US" sz="2667" dirty="0">
                <a:latin typeface="Calibri" charset="0"/>
              </a:rPr>
              <a:t>                                              For bigrams:</a:t>
            </a:r>
          </a:p>
        </p:txBody>
      </p:sp>
      <p:sp>
        <p:nvSpPr>
          <p:cNvPr id="2" name="TextBox 1"/>
          <p:cNvSpPr txBox="1"/>
          <p:nvPr/>
        </p:nvSpPr>
        <p:spPr>
          <a:xfrm>
            <a:off x="406401" y="6358961"/>
            <a:ext cx="9293401" cy="461665"/>
          </a:xfrm>
          <a:prstGeom prst="rect">
            <a:avLst/>
          </a:prstGeom>
          <a:noFill/>
        </p:spPr>
        <p:txBody>
          <a:bodyPr wrap="square" rtlCol="0">
            <a:spAutoFit/>
          </a:bodyPr>
          <a:lstStyle/>
          <a:p>
            <a:r>
              <a:rPr lang="en-US" sz="2400" b="1" dirty="0">
                <a:latin typeface="Calibri"/>
                <a:cs typeface="Calibri"/>
              </a:rPr>
              <a:t>Minimizing perplexity is the same as maximizing probability</a:t>
            </a:r>
          </a:p>
        </p:txBody>
      </p:sp>
      <p:sp>
        <p:nvSpPr>
          <p:cNvPr id="8" name="Rectangle 3"/>
          <p:cNvSpPr txBox="1">
            <a:spLocks noChangeArrowheads="1"/>
          </p:cNvSpPr>
          <p:nvPr/>
        </p:nvSpPr>
        <p:spPr bwMode="auto">
          <a:xfrm>
            <a:off x="508000" y="1600200"/>
            <a:ext cx="10464800" cy="508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667" dirty="0">
                <a:latin typeface="Calibri" charset="0"/>
              </a:rPr>
              <a:t>The best language model is one that best predicts an unseen test set</a:t>
            </a:r>
          </a:p>
          <a:p>
            <a:pPr lvl="1"/>
            <a:r>
              <a:rPr lang="en-US" sz="2667" dirty="0">
                <a:latin typeface="Calibri" charset="0"/>
              </a:rPr>
              <a:t>Gives the highest P(sentence)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E7B6D1-29B8-47ED-AAB3-8B5C813DCA2C}"/>
                  </a:ext>
                </a:extLst>
              </p:cNvPr>
              <p:cNvSpPr txBox="1"/>
              <p:nvPr/>
            </p:nvSpPr>
            <p:spPr>
              <a:xfrm>
                <a:off x="7604248" y="2614746"/>
                <a:ext cx="2777555" cy="12193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𝑃𝑃</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e>
                      </m:d>
                      <m:r>
                        <m:rPr>
                          <m:aln/>
                        </m:rPr>
                        <a:rPr lang="en-US" b="0" i="1" smtClean="0">
                          <a:latin typeface="Cambria Math" panose="02040503050406030204" pitchFamily="18" charset="0"/>
                        </a:rPr>
                        <m:t>=</m:t>
                      </m:r>
                      <m:r>
                        <a:rPr lang="en-US" b="0" i="1" smtClean="0">
                          <a:latin typeface="Cambria Math" panose="02040503050406030204" pitchFamily="18" charset="0"/>
                        </a:rPr>
                        <m:t>𝑃</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𝑁</m:t>
                                  </m:r>
                                </m:sub>
                              </m:sSub>
                            </m:e>
                          </m:d>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sup>
                      </m:sSup>
                    </m:oMath>
                  </m:oMathPara>
                </a14:m>
                <a:endParaRPr lang="en-US" b="0" dirty="0"/>
              </a:p>
              <a:p>
                <a:pPr/>
                <a14:m>
                  <m:oMathPara xmlns:m="http://schemas.openxmlformats.org/officeDocument/2006/math">
                    <m:oMathParaPr>
                      <m:jc m:val="centerGroup"/>
                    </m:oMathParaPr>
                    <m:oMath xmlns:m="http://schemas.openxmlformats.org/officeDocument/2006/math">
                      <m:r>
                        <m:rPr>
                          <m:aln/>
                        </m:rPr>
                        <a:rPr lang="en-US" b="0" i="1" smtClean="0">
                          <a:latin typeface="Cambria Math" panose="02040503050406030204" pitchFamily="18" charset="0"/>
                        </a:rPr>
                        <m:t>=</m:t>
                      </m:r>
                      <m:r>
                        <a:rPr lang="en-US" b="0" i="1" smtClean="0">
                          <a:latin typeface="Cambria Math" panose="02040503050406030204" pitchFamily="18" charset="0"/>
                        </a:rPr>
                        <m:t> </m:t>
                      </m:r>
                      <m:rad>
                        <m:radPr>
                          <m:ctrlPr>
                            <a:rPr lang="en-US" b="0" i="1" smtClean="0">
                              <a:latin typeface="Cambria Math" panose="02040503050406030204" pitchFamily="18" charset="0"/>
                            </a:rPr>
                          </m:ctrlPr>
                        </m:radPr>
                        <m:deg>
                          <m:r>
                            <m:rPr>
                              <m:brk m:alnAt="7"/>
                            </m:rPr>
                            <a:rPr lang="en-US" b="0" i="1" smtClean="0">
                              <a:latin typeface="Cambria Math" panose="02040503050406030204" pitchFamily="18" charset="0"/>
                            </a:rPr>
                            <m:t>𝑁</m:t>
                          </m:r>
                        </m:deg>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𝑁</m:t>
                                      </m:r>
                                    </m:sub>
                                  </m:sSub>
                                </m:e>
                              </m:d>
                            </m:den>
                          </m:f>
                        </m:e>
                      </m:rad>
                    </m:oMath>
                  </m:oMathPara>
                </a14:m>
                <a:endParaRPr lang="en-US" dirty="0"/>
              </a:p>
            </p:txBody>
          </p:sp>
        </mc:Choice>
        <mc:Fallback xmlns="">
          <p:sp>
            <p:nvSpPr>
              <p:cNvPr id="4" name="TextBox 3">
                <a:extLst>
                  <a:ext uri="{FF2B5EF4-FFF2-40B4-BE49-F238E27FC236}">
                    <a16:creationId xmlns:a16="http://schemas.microsoft.com/office/drawing/2014/main" id="{9FE7B6D1-29B8-47ED-AAB3-8B5C813DCA2C}"/>
                  </a:ext>
                </a:extLst>
              </p:cNvPr>
              <p:cNvSpPr txBox="1">
                <a:spLocks noRot="1" noChangeAspect="1" noMove="1" noResize="1" noEditPoints="1" noAdjustHandles="1" noChangeArrowheads="1" noChangeShapeType="1" noTextEdit="1"/>
              </p:cNvSpPr>
              <p:nvPr/>
            </p:nvSpPr>
            <p:spPr>
              <a:xfrm>
                <a:off x="7604248" y="2614746"/>
                <a:ext cx="2777555" cy="121930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789A2E0-8F35-4AEE-B182-1FBA6D131BFC}"/>
                  </a:ext>
                </a:extLst>
              </p:cNvPr>
              <p:cNvSpPr txBox="1"/>
              <p:nvPr/>
            </p:nvSpPr>
            <p:spPr>
              <a:xfrm>
                <a:off x="7118569" y="4106398"/>
                <a:ext cx="3748911" cy="1354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𝑃𝑃</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e>
                      </m:d>
                      <m:r>
                        <m:rPr>
                          <m:aln/>
                        </m:rPr>
                        <a:rPr lang="en-US" i="1">
                          <a:latin typeface="Cambria Math" panose="02040503050406030204" pitchFamily="18" charset="0"/>
                        </a:rPr>
                        <m:t>=</m:t>
                      </m:r>
                      <m:r>
                        <a:rPr lang="en-US" i="1">
                          <a:latin typeface="Cambria Math" panose="02040503050406030204" pitchFamily="18" charset="0"/>
                        </a:rPr>
                        <m:t> </m:t>
                      </m:r>
                      <m:rad>
                        <m:radPr>
                          <m:ctrlPr>
                            <a:rPr lang="en-US" i="1">
                              <a:latin typeface="Cambria Math" panose="02040503050406030204" pitchFamily="18" charset="0"/>
                            </a:rPr>
                          </m:ctrlPr>
                        </m:radPr>
                        <m:deg>
                          <m:r>
                            <m:rPr>
                              <m:brk m:alnAt="7"/>
                            </m:rPr>
                            <a:rPr lang="en-US" i="1">
                              <a:latin typeface="Cambria Math" panose="02040503050406030204" pitchFamily="18" charset="0"/>
                            </a:rPr>
                            <m:t>𝑁</m:t>
                          </m:r>
                        </m:deg>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𝑖</m:t>
                                          </m:r>
                                          <m:r>
                                            <a:rPr lang="en-US" b="0" i="1" smtClean="0">
                                              <a:latin typeface="Cambria Math" panose="02040503050406030204" pitchFamily="18" charset="0"/>
                                            </a:rPr>
                                            <m:t>−1</m:t>
                                          </m:r>
                                        </m:sub>
                                      </m:sSub>
                                    </m:e>
                                  </m:d>
                                </m:den>
                              </m:f>
                            </m:e>
                          </m:nary>
                        </m:e>
                      </m:rad>
                    </m:oMath>
                  </m:oMathPara>
                </a14:m>
                <a:endParaRPr lang="en-US" dirty="0"/>
              </a:p>
              <a:p>
                <a:endParaRPr lang="en-US" dirty="0"/>
              </a:p>
            </p:txBody>
          </p:sp>
        </mc:Choice>
        <mc:Fallback xmlns="">
          <p:sp>
            <p:nvSpPr>
              <p:cNvPr id="5" name="TextBox 4">
                <a:extLst>
                  <a:ext uri="{FF2B5EF4-FFF2-40B4-BE49-F238E27FC236}">
                    <a16:creationId xmlns:a16="http://schemas.microsoft.com/office/drawing/2014/main" id="{B789A2E0-8F35-4AEE-B182-1FBA6D131BFC}"/>
                  </a:ext>
                </a:extLst>
              </p:cNvPr>
              <p:cNvSpPr txBox="1">
                <a:spLocks noRot="1" noChangeAspect="1" noMove="1" noResize="1" noEditPoints="1" noAdjustHandles="1" noChangeArrowheads="1" noChangeShapeType="1" noTextEdit="1"/>
              </p:cNvSpPr>
              <p:nvPr/>
            </p:nvSpPr>
            <p:spPr>
              <a:xfrm>
                <a:off x="7118569" y="4106398"/>
                <a:ext cx="3748911" cy="135460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4581685-13E1-4425-B8CF-F3F88EA68DF9}"/>
                  </a:ext>
                </a:extLst>
              </p:cNvPr>
              <p:cNvSpPr txBox="1"/>
              <p:nvPr/>
            </p:nvSpPr>
            <p:spPr>
              <a:xfrm>
                <a:off x="6854569" y="5272120"/>
                <a:ext cx="3342582" cy="1354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𝑃𝑃</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e>
                      </m:d>
                      <m:r>
                        <m:rPr>
                          <m:aln/>
                        </m:rPr>
                        <a:rPr lang="en-US" i="1">
                          <a:latin typeface="Cambria Math" panose="02040503050406030204" pitchFamily="18" charset="0"/>
                        </a:rPr>
                        <m:t>=</m:t>
                      </m:r>
                      <m:r>
                        <a:rPr lang="en-US" i="1">
                          <a:latin typeface="Cambria Math" panose="02040503050406030204" pitchFamily="18" charset="0"/>
                        </a:rPr>
                        <m:t> </m:t>
                      </m:r>
                      <m:rad>
                        <m:radPr>
                          <m:ctrlPr>
                            <a:rPr lang="en-US" i="1">
                              <a:latin typeface="Cambria Math" panose="02040503050406030204" pitchFamily="18" charset="0"/>
                            </a:rPr>
                          </m:ctrlPr>
                        </m:radPr>
                        <m:deg>
                          <m:r>
                            <m:rPr>
                              <m:brk m:alnAt="7"/>
                            </m:rPr>
                            <a:rPr lang="en-US" i="1">
                              <a:latin typeface="Cambria Math" panose="02040503050406030204" pitchFamily="18" charset="0"/>
                            </a:rPr>
                            <m:t>𝑁</m:t>
                          </m:r>
                        </m:deg>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𝑖</m:t>
                                          </m:r>
                                          <m:r>
                                            <a:rPr lang="en-US" b="0" i="1" smtClean="0">
                                              <a:latin typeface="Cambria Math" panose="02040503050406030204" pitchFamily="18" charset="0"/>
                                            </a:rPr>
                                            <m:t>−1</m:t>
                                          </m:r>
                                        </m:sub>
                                      </m:sSub>
                                    </m:e>
                                  </m:d>
                                </m:den>
                              </m:f>
                            </m:e>
                          </m:nary>
                        </m:e>
                      </m:rad>
                    </m:oMath>
                  </m:oMathPara>
                </a14:m>
                <a:endParaRPr lang="en-US" dirty="0"/>
              </a:p>
              <a:p>
                <a:endParaRPr lang="en-US" dirty="0"/>
              </a:p>
            </p:txBody>
          </p:sp>
        </mc:Choice>
        <mc:Fallback xmlns="">
          <p:sp>
            <p:nvSpPr>
              <p:cNvPr id="12" name="TextBox 11">
                <a:extLst>
                  <a:ext uri="{FF2B5EF4-FFF2-40B4-BE49-F238E27FC236}">
                    <a16:creationId xmlns:a16="http://schemas.microsoft.com/office/drawing/2014/main" id="{34581685-13E1-4425-B8CF-F3F88EA68DF9}"/>
                  </a:ext>
                </a:extLst>
              </p:cNvPr>
              <p:cNvSpPr txBox="1">
                <a:spLocks noRot="1" noChangeAspect="1" noMove="1" noResize="1" noEditPoints="1" noAdjustHandles="1" noChangeArrowheads="1" noChangeShapeType="1" noTextEdit="1"/>
              </p:cNvSpPr>
              <p:nvPr/>
            </p:nvSpPr>
            <p:spPr>
              <a:xfrm>
                <a:off x="6854569" y="5272120"/>
                <a:ext cx="3342582" cy="135460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73320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p:spTree>
    <p:extLst>
      <p:ext uri="{BB962C8B-B14F-4D97-AF65-F5344CB8AC3E}">
        <p14:creationId xmlns:p14="http://schemas.microsoft.com/office/powerpoint/2010/main" val="717405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Probabilistic Language Modeling</a:t>
            </a:r>
          </a:p>
        </p:txBody>
      </p:sp>
      <p:sp>
        <p:nvSpPr>
          <p:cNvPr id="63491" name="Rectangle 3"/>
          <p:cNvSpPr>
            <a:spLocks noGrp="1" noChangeArrowheads="1"/>
          </p:cNvSpPr>
          <p:nvPr>
            <p:ph idx="1"/>
          </p:nvPr>
        </p:nvSpPr>
        <p:spPr>
          <a:xfrm>
            <a:off x="406400" y="1701800"/>
            <a:ext cx="11379200" cy="4445000"/>
          </a:xfrm>
        </p:spPr>
        <p:txBody>
          <a:bodyPr/>
          <a:lstStyle/>
          <a:p>
            <a:pPr eaLnBrk="1" hangingPunct="1"/>
            <a:r>
              <a:rPr lang="en-US" sz="3733" dirty="0">
                <a:latin typeface="Calibri" charset="0"/>
              </a:rPr>
              <a:t>Goal: compute the probability of a sentence or sequence of words</a:t>
            </a:r>
          </a:p>
          <a:p>
            <a:pPr lvl="1" eaLnBrk="1" hangingPunct="1">
              <a:buNone/>
            </a:pPr>
            <a:r>
              <a:rPr lang="en-US" sz="3733" dirty="0">
                <a:latin typeface="Calibri" charset="0"/>
              </a:rPr>
              <a:t>     </a:t>
            </a:r>
            <a:r>
              <a:rPr lang="en-US" dirty="0">
                <a:latin typeface="Calibri" charset="0"/>
              </a:rPr>
              <a:t> </a:t>
            </a:r>
          </a:p>
          <a:p>
            <a:pPr eaLnBrk="1" hangingPunct="1"/>
            <a:r>
              <a:rPr lang="en-US" sz="3733" dirty="0">
                <a:latin typeface="Calibri" charset="0"/>
              </a:rPr>
              <a:t>Related task: probability of an upcoming word</a:t>
            </a:r>
          </a:p>
          <a:p>
            <a:pPr lvl="1" eaLnBrk="1" hangingPunct="1">
              <a:buNone/>
            </a:pPr>
            <a:r>
              <a:rPr lang="en-US" dirty="0">
                <a:latin typeface="Calibri" charset="0"/>
              </a:rPr>
              <a:t> </a:t>
            </a:r>
          </a:p>
          <a:p>
            <a:pPr eaLnBrk="1" hangingPunct="1"/>
            <a:r>
              <a:rPr lang="en-US" sz="3733" dirty="0">
                <a:latin typeface="Calibri" charset="0"/>
              </a:rPr>
              <a:t>A model that computes either of these</a:t>
            </a:r>
          </a:p>
          <a:p>
            <a:pPr lvl="1" eaLnBrk="1" hangingPunct="1">
              <a:buNone/>
            </a:pPr>
            <a:r>
              <a:rPr lang="en-US" dirty="0">
                <a:latin typeface="Calibri" charset="0"/>
              </a:rPr>
              <a:t>           </a:t>
            </a:r>
            <a:endParaRPr lang="en-US" sz="3200" dirty="0">
              <a:latin typeface="Calibri" charset="0"/>
            </a:endParaRPr>
          </a:p>
          <a:p>
            <a:pPr eaLnBrk="1" hangingPunct="1"/>
            <a:r>
              <a:rPr lang="en-US" sz="3200" dirty="0">
                <a:latin typeface="Calibri" charset="0"/>
              </a:rPr>
              <a:t>Better: </a:t>
            </a:r>
            <a:r>
              <a:rPr lang="en-US" sz="3200" b="1" dirty="0">
                <a:solidFill>
                  <a:srgbClr val="CC0033"/>
                </a:solidFill>
                <a:latin typeface="Calibri" charset="0"/>
              </a:rPr>
              <a:t>the grammar       </a:t>
            </a:r>
            <a:r>
              <a:rPr lang="en-US" sz="3200" dirty="0">
                <a:latin typeface="Calibri" charset="0"/>
              </a:rPr>
              <a:t>But </a:t>
            </a:r>
            <a:r>
              <a:rPr lang="en-US" sz="3200" b="1" dirty="0">
                <a:solidFill>
                  <a:srgbClr val="CC0033"/>
                </a:solidFill>
                <a:latin typeface="Calibri" charset="0"/>
              </a:rPr>
              <a:t>language model </a:t>
            </a:r>
            <a:r>
              <a:rPr lang="en-US" sz="3200" dirty="0">
                <a:latin typeface="Calibri" charset="0"/>
              </a:rPr>
              <a:t>or </a:t>
            </a:r>
            <a:r>
              <a:rPr lang="en-US" sz="3200" b="1" dirty="0">
                <a:solidFill>
                  <a:srgbClr val="CC0033"/>
                </a:solidFill>
                <a:latin typeface="Calibri" charset="0"/>
              </a:rPr>
              <a:t>LM </a:t>
            </a:r>
            <a:r>
              <a:rPr lang="en-US" sz="3200" dirty="0">
                <a:latin typeface="Calibri" charset="0"/>
              </a:rPr>
              <a:t>is standard</a:t>
            </a:r>
          </a:p>
        </p:txBody>
      </p:sp>
    </p:spTree>
    <p:extLst>
      <p:ext uri="{BB962C8B-B14F-4D97-AF65-F5344CB8AC3E}">
        <p14:creationId xmlns:p14="http://schemas.microsoft.com/office/powerpoint/2010/main" val="182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6A28365-90A2-45EB-A898-EB4432C4B784}"/>
                  </a:ext>
                </a:extLst>
              </p:cNvPr>
              <p:cNvSpPr txBox="1"/>
              <p:nvPr/>
            </p:nvSpPr>
            <p:spPr>
              <a:xfrm>
                <a:off x="1740023" y="3360615"/>
                <a:ext cx="3706336" cy="2816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sz="2400" b="0" i="1" smtClean="0">
                              <a:latin typeface="Cambria Math" panose="02040503050406030204" pitchFamily="18" charset="0"/>
                            </a:rPr>
                          </m:ctrlPr>
                        </m:eqArrPr>
                        <m:e>
                          <m:r>
                            <a:rPr lang="en-US" sz="2400" i="1">
                              <a:latin typeface="Cambria Math" panose="02040503050406030204" pitchFamily="18" charset="0"/>
                            </a:rPr>
                            <m:t>𝑃𝑃</m:t>
                          </m:r>
                          <m:d>
                            <m:dPr>
                              <m:ctrlPr>
                                <a:rPr lang="en-US" sz="2400" i="1">
                                  <a:latin typeface="Cambria Math" panose="02040503050406030204" pitchFamily="18" charset="0"/>
                                </a:rPr>
                              </m:ctrlPr>
                            </m:dPr>
                            <m:e>
                              <m:r>
                                <a:rPr lang="en-US" sz="2400" i="1">
                                  <a:latin typeface="Cambria Math" panose="02040503050406030204" pitchFamily="18" charset="0"/>
                                </a:rPr>
                                <m:t>𝑊</m:t>
                              </m:r>
                            </m:e>
                          </m:d>
                          <m:r>
                            <a:rPr lang="en-US" sz="2400" b="0" i="1" smtClean="0">
                              <a:latin typeface="Cambria Math" panose="02040503050406030204" pitchFamily="18" charset="0"/>
                            </a:rPr>
                            <m:t>&amp;=</m:t>
                          </m:r>
                          <m:r>
                            <a:rPr lang="en-US" sz="2400" i="1">
                              <a:latin typeface="Cambria Math" panose="02040503050406030204" pitchFamily="18" charset="0"/>
                            </a:rPr>
                            <m:t>𝑃</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𝑁</m:t>
                                      </m:r>
                                    </m:sub>
                                  </m:sSub>
                                </m:e>
                              </m:d>
                            </m:e>
                            <m: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den>
                              </m:f>
                            </m:sup>
                          </m:sSup>
                        </m:e>
                        <m:e>
                          <m:r>
                            <a:rPr lang="en-US" sz="2400" b="0" i="1" smtClean="0">
                              <a:latin typeface="Cambria Math" panose="02040503050406030204" pitchFamily="18" charset="0"/>
                            </a:rPr>
                            <m:t>&amp;=</m:t>
                          </m:r>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10</m:t>
                                          </m:r>
                                        </m:den>
                                      </m:f>
                                    </m:e>
                                  </m:d>
                                </m:e>
                                <m:sup>
                                  <m:r>
                                    <a:rPr lang="en-US" sz="2400" b="0" i="1" smtClean="0">
                                      <a:latin typeface="Cambria Math" panose="02040503050406030204" pitchFamily="18" charset="0"/>
                                    </a:rPr>
                                    <m:t>𝑁</m:t>
                                  </m:r>
                                </m:sup>
                              </m:sSup>
                            </m:e>
                            <m: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𝑁</m:t>
                                  </m:r>
                                </m:den>
                              </m:f>
                            </m:sup>
                          </m:sSup>
                        </m:e>
                        <m:e>
                          <m:r>
                            <a:rPr lang="en-US" sz="2400" b="0" i="1" smtClean="0">
                              <a:latin typeface="Cambria Math" panose="02040503050406030204" pitchFamily="18" charset="0"/>
                            </a:rPr>
                            <m:t>&amp;=</m:t>
                          </m:r>
                          <m:sSup>
                            <m:sSupPr>
                              <m:ctrlPr>
                                <a:rPr lang="en-US" sz="2400" b="0" i="1" smtClean="0">
                                  <a:latin typeface="Cambria Math" panose="02040503050406030204" pitchFamily="18" charset="0"/>
                                </a:rPr>
                              </m:ctrlPr>
                            </m:sSup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10</m:t>
                                  </m:r>
                                </m:den>
                              </m:f>
                            </m:e>
                            <m:sup>
                              <m:r>
                                <a:rPr lang="en-US" sz="2400" b="0" i="1" smtClean="0">
                                  <a:latin typeface="Cambria Math" panose="02040503050406030204" pitchFamily="18" charset="0"/>
                                </a:rPr>
                                <m:t>−1</m:t>
                              </m:r>
                            </m:sup>
                          </m:sSup>
                        </m:e>
                        <m:e>
                          <m:r>
                            <a:rPr lang="en-US" sz="2400" b="0" i="1" smtClean="0">
                              <a:latin typeface="Cambria Math" panose="02040503050406030204" pitchFamily="18" charset="0"/>
                            </a:rPr>
                            <m:t>&amp;=10</m:t>
                          </m:r>
                        </m:e>
                      </m:eqArr>
                    </m:oMath>
                  </m:oMathPara>
                </a14:m>
                <a:endParaRPr lang="en-US" sz="2400" dirty="0"/>
              </a:p>
            </p:txBody>
          </p:sp>
        </mc:Choice>
        <mc:Fallback xmlns="">
          <p:sp>
            <p:nvSpPr>
              <p:cNvPr id="2" name="TextBox 1">
                <a:extLst>
                  <a:ext uri="{FF2B5EF4-FFF2-40B4-BE49-F238E27FC236}">
                    <a16:creationId xmlns:a16="http://schemas.microsoft.com/office/drawing/2014/main" id="{E6A28365-90A2-45EB-A898-EB4432C4B784}"/>
                  </a:ext>
                </a:extLst>
              </p:cNvPr>
              <p:cNvSpPr txBox="1">
                <a:spLocks noRot="1" noChangeAspect="1" noMove="1" noResize="1" noEditPoints="1" noAdjustHandles="1" noChangeArrowheads="1" noChangeShapeType="1" noTextEdit="1"/>
              </p:cNvSpPr>
              <p:nvPr/>
            </p:nvSpPr>
            <p:spPr>
              <a:xfrm>
                <a:off x="1740023" y="3360615"/>
                <a:ext cx="3706336" cy="281634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36473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t>Lower perplexity = better model</a:t>
            </a:r>
          </a:p>
        </p:txBody>
      </p:sp>
      <p:sp>
        <p:nvSpPr>
          <p:cNvPr id="143363" name="Rectangle 3"/>
          <p:cNvSpPr>
            <a:spLocks noGrp="1" noChangeArrowheads="1"/>
          </p:cNvSpPr>
          <p:nvPr>
            <p:ph sz="quarter" idx="1"/>
          </p:nvPr>
        </p:nvSpPr>
        <p:spPr/>
        <p:txBody>
          <a:bodyPr/>
          <a:lstStyle/>
          <a:p>
            <a:pPr lvl="3" eaLnBrk="1" hangingPunct="1">
              <a:buFont typeface="Wingdings" charset="2"/>
              <a:buNone/>
            </a:pPr>
            <a:endParaRPr lang="en-US" dirty="0">
              <a:latin typeface="Calibri" charset="0"/>
            </a:endParaRPr>
          </a:p>
          <a:p>
            <a:pPr eaLnBrk="1" hangingPunct="1"/>
            <a:r>
              <a:rPr lang="en-US" sz="3733" dirty="0">
                <a:latin typeface="Calibri" charset="0"/>
              </a:rPr>
              <a:t>Training 38 million words, test 1.5 million words, WSJ</a:t>
            </a:r>
          </a:p>
        </p:txBody>
      </p:sp>
      <p:graphicFrame>
        <p:nvGraphicFramePr>
          <p:cNvPr id="2" name="Table 1"/>
          <p:cNvGraphicFramePr>
            <a:graphicFrameLocks noGrp="1"/>
          </p:cNvGraphicFramePr>
          <p:nvPr/>
        </p:nvGraphicFramePr>
        <p:xfrm>
          <a:off x="914400" y="3530600"/>
          <a:ext cx="9855200" cy="2753360"/>
        </p:xfrm>
        <a:graphic>
          <a:graphicData uri="http://schemas.openxmlformats.org/drawingml/2006/table">
            <a:tbl>
              <a:tblPr firstRow="1" bandRow="1">
                <a:tableStyleId>{5C22544A-7EE6-4342-B048-85BDC9FD1C3A}</a:tableStyleId>
              </a:tblPr>
              <a:tblGrid>
                <a:gridCol w="2463800">
                  <a:extLst>
                    <a:ext uri="{9D8B030D-6E8A-4147-A177-3AD203B41FA5}">
                      <a16:colId xmlns:a16="http://schemas.microsoft.com/office/drawing/2014/main" val="20000"/>
                    </a:ext>
                  </a:extLst>
                </a:gridCol>
                <a:gridCol w="2463800">
                  <a:extLst>
                    <a:ext uri="{9D8B030D-6E8A-4147-A177-3AD203B41FA5}">
                      <a16:colId xmlns:a16="http://schemas.microsoft.com/office/drawing/2014/main" val="20001"/>
                    </a:ext>
                  </a:extLst>
                </a:gridCol>
                <a:gridCol w="2463800">
                  <a:extLst>
                    <a:ext uri="{9D8B030D-6E8A-4147-A177-3AD203B41FA5}">
                      <a16:colId xmlns:a16="http://schemas.microsoft.com/office/drawing/2014/main" val="20002"/>
                    </a:ext>
                  </a:extLst>
                </a:gridCol>
                <a:gridCol w="2463800">
                  <a:extLst>
                    <a:ext uri="{9D8B030D-6E8A-4147-A177-3AD203B41FA5}">
                      <a16:colId xmlns:a16="http://schemas.microsoft.com/office/drawing/2014/main" val="20003"/>
                    </a:ext>
                  </a:extLst>
                </a:gridCol>
              </a:tblGrid>
              <a:tr h="1422400">
                <a:tc>
                  <a:txBody>
                    <a:bodyPr/>
                    <a:lstStyle/>
                    <a:p>
                      <a:r>
                        <a:rPr lang="en-US" sz="4300" dirty="0"/>
                        <a:t>N-gram Order</a:t>
                      </a:r>
                    </a:p>
                  </a:txBody>
                  <a:tcPr marL="121920" marR="121920" marT="60960" marB="60960"/>
                </a:tc>
                <a:tc>
                  <a:txBody>
                    <a:bodyPr/>
                    <a:lstStyle/>
                    <a:p>
                      <a:r>
                        <a:rPr lang="en-US" sz="4300" dirty="0"/>
                        <a:t>Unigram</a:t>
                      </a:r>
                    </a:p>
                  </a:txBody>
                  <a:tcPr marL="121920" marR="121920" marT="60960" marB="60960"/>
                </a:tc>
                <a:tc>
                  <a:txBody>
                    <a:bodyPr/>
                    <a:lstStyle/>
                    <a:p>
                      <a:r>
                        <a:rPr lang="en-US" sz="4300" dirty="0"/>
                        <a:t>Bigram</a:t>
                      </a:r>
                    </a:p>
                  </a:txBody>
                  <a:tcPr marL="121920" marR="121920" marT="60960" marB="60960"/>
                </a:tc>
                <a:tc>
                  <a:txBody>
                    <a:bodyPr/>
                    <a:lstStyle/>
                    <a:p>
                      <a:r>
                        <a:rPr lang="en-US" sz="4300" dirty="0"/>
                        <a:t>Trigram</a:t>
                      </a:r>
                    </a:p>
                  </a:txBody>
                  <a:tcPr marL="121920" marR="121920" marT="60960" marB="60960"/>
                </a:tc>
                <a:extLst>
                  <a:ext uri="{0D108BD9-81ED-4DB2-BD59-A6C34878D82A}">
                    <a16:rowId xmlns:a16="http://schemas.microsoft.com/office/drawing/2014/main" val="10000"/>
                  </a:ext>
                </a:extLst>
              </a:tr>
              <a:tr h="1320800">
                <a:tc>
                  <a:txBody>
                    <a:bodyPr/>
                    <a:lstStyle/>
                    <a:p>
                      <a:r>
                        <a:rPr lang="en-US" sz="4300" dirty="0"/>
                        <a:t>Perplexity</a:t>
                      </a:r>
                    </a:p>
                  </a:txBody>
                  <a:tcPr marL="121920" marR="121920" marT="60960" marB="60960"/>
                </a:tc>
                <a:tc>
                  <a:txBody>
                    <a:bodyPr/>
                    <a:lstStyle/>
                    <a:p>
                      <a:r>
                        <a:rPr lang="en-US" sz="4300" dirty="0"/>
                        <a:t>962</a:t>
                      </a:r>
                    </a:p>
                  </a:txBody>
                  <a:tcPr marL="121920" marR="121920" marT="60960" marB="60960"/>
                </a:tc>
                <a:tc>
                  <a:txBody>
                    <a:bodyPr/>
                    <a:lstStyle/>
                    <a:p>
                      <a:r>
                        <a:rPr lang="en-US" sz="4300" dirty="0"/>
                        <a:t>170</a:t>
                      </a:r>
                    </a:p>
                  </a:txBody>
                  <a:tcPr marL="121920" marR="121920" marT="60960" marB="60960"/>
                </a:tc>
                <a:tc>
                  <a:txBody>
                    <a:bodyPr/>
                    <a:lstStyle/>
                    <a:p>
                      <a:r>
                        <a:rPr lang="en-US" sz="4300" dirty="0"/>
                        <a:t>109</a:t>
                      </a:r>
                    </a:p>
                  </a:txBody>
                  <a:tcPr marL="121920" marR="121920" marT="60960" marB="60960"/>
                </a:tc>
                <a:extLst>
                  <a:ext uri="{0D108BD9-81ED-4DB2-BD59-A6C34878D82A}">
                    <a16:rowId xmlns:a16="http://schemas.microsoft.com/office/drawing/2014/main" val="10001"/>
                  </a:ext>
                </a:extLst>
              </a:tr>
            </a:tbl>
          </a:graphicData>
        </a:graphic>
      </p:graphicFrame>
      <p:sp>
        <p:nvSpPr>
          <p:cNvPr id="3" name="Rectangle 2"/>
          <p:cNvSpPr/>
          <p:nvPr/>
        </p:nvSpPr>
        <p:spPr>
          <a:xfrm>
            <a:off x="2382032" y="1321356"/>
            <a:ext cx="5887894" cy="369332"/>
          </a:xfrm>
          <a:prstGeom prst="rect">
            <a:avLst/>
          </a:prstGeom>
        </p:spPr>
        <p:txBody>
          <a:bodyPr wrap="none">
            <a:spAutoFit/>
          </a:bodyPr>
          <a:lstStyle/>
          <a:p>
            <a:r>
              <a:rPr lang="en-US" b="1">
                <a:cs typeface="Calibri"/>
              </a:rPr>
              <a:t>Minimizing perplexity is the same as maximizing probability</a:t>
            </a:r>
            <a:endParaRPr lang="en-US" b="1" dirty="0">
              <a:cs typeface="Calibri"/>
            </a:endParaRPr>
          </a:p>
        </p:txBody>
      </p:sp>
    </p:spTree>
    <p:extLst>
      <p:ext uri="{BB962C8B-B14F-4D97-AF65-F5344CB8AC3E}">
        <p14:creationId xmlns:p14="http://schemas.microsoft.com/office/powerpoint/2010/main" val="1116400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a:bodyPr>
          <a:lstStyle/>
          <a:p>
            <a:pPr eaLnBrk="1" hangingPunct="1"/>
            <a:br>
              <a:rPr sz="5867"/>
            </a:br>
            <a:r>
              <a:rPr lang="en-US" sz="5867"/>
              <a:t>Language Modeling</a:t>
            </a:r>
            <a:endParaRPr sz="5867"/>
          </a:p>
        </p:txBody>
      </p:sp>
      <p:sp>
        <p:nvSpPr>
          <p:cNvPr id="16386" name="Rectangle 3"/>
          <p:cNvSpPr>
            <a:spLocks noGrp="1" noChangeArrowheads="1"/>
          </p:cNvSpPr>
          <p:nvPr>
            <p:ph type="body" idx="1"/>
          </p:nvPr>
        </p:nvSpPr>
        <p:spPr/>
        <p:txBody>
          <a:bodyPr/>
          <a:lstStyle/>
          <a:p>
            <a:pPr eaLnBrk="1" hangingPunct="1"/>
            <a:endParaRPr lang="en-US" dirty="0">
              <a:solidFill>
                <a:srgbClr val="A50021"/>
              </a:solidFill>
              <a:latin typeface="Calibri" charset="0"/>
            </a:endParaRPr>
          </a:p>
          <a:p>
            <a:pPr>
              <a:spcAft>
                <a:spcPts val="800"/>
              </a:spcAft>
            </a:pPr>
            <a:r>
              <a:rPr lang="en-US" sz="4267" dirty="0">
                <a:solidFill>
                  <a:srgbClr val="A50021"/>
                </a:solidFill>
                <a:latin typeface="Calibri" charset="0"/>
              </a:rPr>
              <a:t>Generalization and zeros</a:t>
            </a:r>
            <a:endParaRPr lang="en-US" sz="4267" dirty="0">
              <a:latin typeface="Calibri" charset="0"/>
            </a:endParaRPr>
          </a:p>
          <a:p>
            <a:pPr eaLnBrk="1" hangingPunct="1"/>
            <a:endParaRPr lang="en-US" dirty="0">
              <a:latin typeface="Calibri" charset="0"/>
            </a:endParaRPr>
          </a:p>
        </p:txBody>
      </p:sp>
    </p:spTree>
    <p:extLst>
      <p:ext uri="{BB962C8B-B14F-4D97-AF65-F5344CB8AC3E}">
        <p14:creationId xmlns:p14="http://schemas.microsoft.com/office/powerpoint/2010/main" val="860345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dirty="0"/>
              <a:t>The Shannon Visualization Method</a:t>
            </a:r>
          </a:p>
        </p:txBody>
      </p:sp>
      <p:sp>
        <p:nvSpPr>
          <p:cNvPr id="96259" name="Rectangle 3"/>
          <p:cNvSpPr>
            <a:spLocks noGrp="1" noChangeArrowheads="1"/>
          </p:cNvSpPr>
          <p:nvPr>
            <p:ph sz="quarter" idx="1"/>
          </p:nvPr>
        </p:nvSpPr>
        <p:spPr>
          <a:xfrm>
            <a:off x="406400" y="1803400"/>
            <a:ext cx="5283200" cy="4267200"/>
          </a:xfrm>
        </p:spPr>
        <p:txBody>
          <a:bodyPr/>
          <a:lstStyle/>
          <a:p>
            <a:pPr eaLnBrk="1" hangingPunct="1"/>
            <a:r>
              <a:rPr lang="en-US" sz="2400" dirty="0">
                <a:latin typeface="Calibri" charset="0"/>
              </a:rPr>
              <a:t>Choose a random bigram </a:t>
            </a:r>
          </a:p>
          <a:p>
            <a:pPr marL="0" indent="0">
              <a:buNone/>
            </a:pPr>
            <a:r>
              <a:rPr lang="en-US" sz="2400" dirty="0">
                <a:latin typeface="Calibri" charset="0"/>
              </a:rPr>
              <a:t>     (&lt;s&gt;, w) according to its probability</a:t>
            </a:r>
          </a:p>
          <a:p>
            <a:pPr eaLnBrk="1" hangingPunct="1"/>
            <a:r>
              <a:rPr lang="en-US" sz="2400" dirty="0">
                <a:latin typeface="Calibri" charset="0"/>
              </a:rPr>
              <a:t>Now choose a random bigram (w, x) according to its probability</a:t>
            </a:r>
          </a:p>
          <a:p>
            <a:pPr eaLnBrk="1" hangingPunct="1"/>
            <a:r>
              <a:rPr lang="en-US" sz="2400" dirty="0">
                <a:latin typeface="Calibri" charset="0"/>
              </a:rPr>
              <a:t>And so on until we choose &lt;/s&gt;</a:t>
            </a:r>
          </a:p>
          <a:p>
            <a:pPr eaLnBrk="1" hangingPunct="1">
              <a:lnSpc>
                <a:spcPct val="90000"/>
              </a:lnSpc>
            </a:pPr>
            <a:r>
              <a:rPr lang="en-US" sz="2400" dirty="0">
                <a:latin typeface="Calibri" charset="0"/>
              </a:rPr>
              <a:t>Then string the words together</a:t>
            </a:r>
            <a:endParaRPr lang="en-US" sz="2400" dirty="0">
              <a:solidFill>
                <a:srgbClr val="A50021"/>
              </a:solidFill>
              <a:latin typeface="Calibri" charset="0"/>
            </a:endParaRPr>
          </a:p>
        </p:txBody>
      </p:sp>
      <p:sp>
        <p:nvSpPr>
          <p:cNvPr id="4" name="Rectangle 3"/>
          <p:cNvSpPr txBox="1">
            <a:spLocks noChangeArrowheads="1"/>
          </p:cNvSpPr>
          <p:nvPr/>
        </p:nvSpPr>
        <p:spPr bwMode="auto">
          <a:xfrm>
            <a:off x="5384800" y="2006600"/>
            <a:ext cx="7010400" cy="4445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dirty="0">
                <a:solidFill>
                  <a:srgbClr val="A50021"/>
                </a:solidFill>
                <a:latin typeface="Courier"/>
                <a:cs typeface="Courier"/>
              </a:rPr>
              <a:t>&lt;s&gt; I</a:t>
            </a:r>
          </a:p>
          <a:p>
            <a:pPr>
              <a:lnSpc>
                <a:spcPct val="90000"/>
              </a:lnSpc>
              <a:buFont typeface="Wingdings" charset="2"/>
              <a:buNone/>
            </a:pPr>
            <a:r>
              <a:rPr lang="en-US" dirty="0">
                <a:solidFill>
                  <a:srgbClr val="A50021"/>
                </a:solidFill>
                <a:latin typeface="Courier"/>
                <a:cs typeface="Courier"/>
              </a:rPr>
              <a:t>    I</a:t>
            </a:r>
            <a:r>
              <a:rPr lang="en-US" dirty="0">
                <a:latin typeface="Courier"/>
                <a:cs typeface="Courier"/>
              </a:rPr>
              <a:t> want</a:t>
            </a:r>
          </a:p>
          <a:p>
            <a:pPr>
              <a:lnSpc>
                <a:spcPct val="90000"/>
              </a:lnSpc>
              <a:buFont typeface="Wingdings" charset="2"/>
              <a:buNone/>
            </a:pPr>
            <a:r>
              <a:rPr lang="en-US" dirty="0">
                <a:solidFill>
                  <a:srgbClr val="A50021"/>
                </a:solidFill>
                <a:latin typeface="Courier"/>
                <a:cs typeface="Courier"/>
              </a:rPr>
              <a:t>      want</a:t>
            </a:r>
            <a:r>
              <a:rPr lang="en-US" dirty="0">
                <a:latin typeface="Courier"/>
                <a:cs typeface="Courier"/>
              </a:rPr>
              <a:t> to</a:t>
            </a:r>
          </a:p>
          <a:p>
            <a:pPr>
              <a:lnSpc>
                <a:spcPct val="90000"/>
              </a:lnSpc>
              <a:buFont typeface="Wingdings" charset="2"/>
              <a:buNone/>
            </a:pPr>
            <a:r>
              <a:rPr lang="en-US" dirty="0">
                <a:solidFill>
                  <a:srgbClr val="A50021"/>
                </a:solidFill>
                <a:latin typeface="Courier"/>
                <a:cs typeface="Courier"/>
              </a:rPr>
              <a:t>           to</a:t>
            </a:r>
            <a:r>
              <a:rPr lang="en-US" dirty="0">
                <a:latin typeface="Courier"/>
                <a:cs typeface="Courier"/>
              </a:rPr>
              <a:t> eat</a:t>
            </a:r>
          </a:p>
          <a:p>
            <a:pPr>
              <a:lnSpc>
                <a:spcPct val="90000"/>
              </a:lnSpc>
              <a:buFont typeface="Wingdings" charset="2"/>
              <a:buNone/>
            </a:pPr>
            <a:r>
              <a:rPr lang="en-US" dirty="0">
                <a:solidFill>
                  <a:srgbClr val="A50021"/>
                </a:solidFill>
                <a:latin typeface="Courier"/>
                <a:cs typeface="Courier"/>
              </a:rPr>
              <a:t>              eat</a:t>
            </a:r>
            <a:r>
              <a:rPr lang="en-US" dirty="0">
                <a:latin typeface="Courier"/>
                <a:cs typeface="Courier"/>
              </a:rPr>
              <a:t> Chinese</a:t>
            </a:r>
          </a:p>
          <a:p>
            <a:pPr>
              <a:lnSpc>
                <a:spcPct val="90000"/>
              </a:lnSpc>
              <a:buFont typeface="Wingdings" charset="2"/>
              <a:buNone/>
            </a:pPr>
            <a:r>
              <a:rPr lang="en-US" dirty="0">
                <a:solidFill>
                  <a:srgbClr val="A50021"/>
                </a:solidFill>
                <a:latin typeface="Courier"/>
                <a:cs typeface="Courier"/>
              </a:rPr>
              <a:t>                  Chinese</a:t>
            </a:r>
            <a:r>
              <a:rPr lang="en-US" dirty="0">
                <a:latin typeface="Courier"/>
                <a:cs typeface="Courier"/>
              </a:rPr>
              <a:t> food</a:t>
            </a:r>
          </a:p>
          <a:p>
            <a:pPr>
              <a:lnSpc>
                <a:spcPct val="90000"/>
              </a:lnSpc>
              <a:buFont typeface="Wingdings" charset="2"/>
              <a:buNone/>
            </a:pPr>
            <a:r>
              <a:rPr lang="en-US" dirty="0">
                <a:solidFill>
                  <a:srgbClr val="A50021"/>
                </a:solidFill>
                <a:latin typeface="Courier"/>
                <a:cs typeface="Courier"/>
              </a:rPr>
              <a:t>                          food </a:t>
            </a:r>
            <a:r>
              <a:rPr lang="en-US" dirty="0">
                <a:latin typeface="Courier"/>
                <a:cs typeface="Courier"/>
              </a:rPr>
              <a:t> &lt;/s&gt;</a:t>
            </a:r>
          </a:p>
          <a:p>
            <a:pPr>
              <a:lnSpc>
                <a:spcPct val="90000"/>
              </a:lnSpc>
              <a:buFont typeface="Wingdings" charset="2"/>
              <a:buNone/>
            </a:pPr>
            <a:r>
              <a:rPr lang="en-US" dirty="0">
                <a:solidFill>
                  <a:srgbClr val="CC0000"/>
                </a:solidFill>
                <a:latin typeface="Courier"/>
                <a:cs typeface="Courier"/>
              </a:rPr>
              <a:t>I want to eat Chinese food</a:t>
            </a:r>
          </a:p>
          <a:p>
            <a:endParaRPr lang="en-US" dirty="0">
              <a:latin typeface="Calibri" charset="0"/>
            </a:endParaRPr>
          </a:p>
        </p:txBody>
      </p:sp>
    </p:spTree>
    <p:extLst>
      <p:ext uri="{BB962C8B-B14F-4D97-AF65-F5344CB8AC3E}">
        <p14:creationId xmlns:p14="http://schemas.microsoft.com/office/powerpoint/2010/main" val="70475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828800" y="177800"/>
            <a:ext cx="9956800" cy="990600"/>
          </a:xfrm>
        </p:spPr>
        <p:txBody>
          <a:bodyPr/>
          <a:lstStyle/>
          <a:p>
            <a:pPr eaLnBrk="1" hangingPunct="1"/>
            <a:r>
              <a:rPr lang="en-US" dirty="0"/>
              <a:t>Approximating Shakespeare</a:t>
            </a:r>
          </a:p>
        </p:txBody>
      </p:sp>
      <p:sp>
        <p:nvSpPr>
          <p:cNvPr id="98307" name="Content Placeholder 7"/>
          <p:cNvSpPr>
            <a:spLocks noGrp="1"/>
          </p:cNvSpPr>
          <p:nvPr>
            <p:ph sz="quarter" idx="1"/>
          </p:nvPr>
        </p:nvSpPr>
        <p:spPr/>
        <p:txBody>
          <a:bodyPr/>
          <a:lstStyle/>
          <a:p>
            <a:pPr marL="0" indent="0">
              <a:buNone/>
            </a:pPr>
            <a:r>
              <a:rPr lang="en-US" dirty="0">
                <a:latin typeface="Calibri" charset="0"/>
              </a:rPr>
              <a:t> </a:t>
            </a:r>
          </a:p>
        </p:txBody>
      </p:sp>
      <p:pic>
        <p:nvPicPr>
          <p:cNvPr id="5"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422400" y="2113319"/>
            <a:ext cx="9951096" cy="4020143"/>
          </a:xfrm>
          <a:prstGeom prst="rect">
            <a:avLst/>
          </a:prstGeom>
          <a:noFill/>
          <a:ln w="9525">
            <a:noFill/>
            <a:miter lim="800000"/>
            <a:headEnd/>
            <a:tailEnd/>
          </a:ln>
        </p:spPr>
      </p:pic>
    </p:spTree>
    <p:extLst>
      <p:ext uri="{BB962C8B-B14F-4D97-AF65-F5344CB8AC3E}">
        <p14:creationId xmlns:p14="http://schemas.microsoft.com/office/powerpoint/2010/main" val="241385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406400" y="1803400"/>
            <a:ext cx="11379200" cy="4876800"/>
          </a:xfrm>
        </p:spPr>
        <p:txBody>
          <a:bodyPr/>
          <a:lstStyle/>
          <a:p>
            <a:r>
              <a:rPr lang="en-US" sz="4267" dirty="0">
                <a:latin typeface="Calibri" charset="0"/>
              </a:rPr>
              <a:t>V=29,066 types, N=884,647 tokens</a:t>
            </a:r>
          </a:p>
        </p:txBody>
      </p:sp>
    </p:spTree>
    <p:extLst>
      <p:ext uri="{BB962C8B-B14F-4D97-AF65-F5344CB8AC3E}">
        <p14:creationId xmlns:p14="http://schemas.microsoft.com/office/powerpoint/2010/main" val="1898277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406400" y="1803400"/>
            <a:ext cx="11379200" cy="4876800"/>
          </a:xfrm>
        </p:spPr>
        <p:txBody>
          <a:bodyPr/>
          <a:lstStyle/>
          <a:p>
            <a:pPr eaLnBrk="1" hangingPunct="1"/>
            <a:r>
              <a:rPr lang="en-US" sz="4267" dirty="0">
                <a:latin typeface="Calibri" charset="0"/>
              </a:rPr>
              <a:t>N=884,647 tokens, V=29,066</a:t>
            </a:r>
          </a:p>
          <a:p>
            <a:pPr eaLnBrk="1" hangingPunct="1"/>
            <a:r>
              <a:rPr lang="en-US" sz="4267" dirty="0">
                <a:latin typeface="Calibri" charset="0"/>
              </a:rPr>
              <a:t>Shakespeare produced 300,000 bigram types out of V</a:t>
            </a:r>
            <a:r>
              <a:rPr lang="en-US" sz="4267" baseline="30000" dirty="0">
                <a:latin typeface="Calibri" charset="0"/>
              </a:rPr>
              <a:t>2</a:t>
            </a:r>
            <a:r>
              <a:rPr lang="en-US" sz="4267" dirty="0">
                <a:latin typeface="Calibri" charset="0"/>
              </a:rPr>
              <a:t>= 844 million possible bigrams.</a:t>
            </a:r>
          </a:p>
          <a:p>
            <a:pPr lvl="1"/>
            <a:r>
              <a:rPr lang="en-US" sz="3733" dirty="0">
                <a:latin typeface="Calibri" charset="0"/>
              </a:rPr>
              <a:t>So 99.96% of the possible bigrams were never seen (have zero entries in the table)</a:t>
            </a:r>
          </a:p>
          <a:p>
            <a:pPr eaLnBrk="1" hangingPunct="1"/>
            <a:r>
              <a:rPr lang="en-US" sz="4267" dirty="0">
                <a:latin typeface="Calibri" charset="0"/>
              </a:rPr>
              <a:t>4-grams worse:   What's coming out looks like Shakespeare because it </a:t>
            </a:r>
            <a:r>
              <a:rPr lang="en-US" sz="4267" b="1" i="1" dirty="0">
                <a:latin typeface="Calibri" charset="0"/>
              </a:rPr>
              <a:t>is</a:t>
            </a:r>
            <a:r>
              <a:rPr lang="en-US" sz="4267" dirty="0">
                <a:latin typeface="Calibri" charset="0"/>
              </a:rPr>
              <a:t> Shakespeare</a:t>
            </a:r>
          </a:p>
          <a:p>
            <a:pPr eaLnBrk="1" hangingPunct="1"/>
            <a:endParaRPr lang="en-US" dirty="0">
              <a:latin typeface="Calibri" charset="0"/>
            </a:endParaRPr>
          </a:p>
        </p:txBody>
      </p:sp>
    </p:spTree>
    <p:extLst>
      <p:ext uri="{BB962C8B-B14F-4D97-AF65-F5344CB8AC3E}">
        <p14:creationId xmlns:p14="http://schemas.microsoft.com/office/powerpoint/2010/main" val="1565094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t>The wall street journal is not shakespeare (no offense)</a:t>
            </a:r>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58967" y="2006601"/>
            <a:ext cx="10867135" cy="3990023"/>
          </a:xfrm>
          <a:prstGeom prst="rect">
            <a:avLst/>
          </a:prstGeom>
          <a:noFill/>
          <a:ln w="9525">
            <a:noFill/>
            <a:miter lim="800000"/>
            <a:headEnd/>
            <a:tailEnd/>
          </a:ln>
        </p:spPr>
      </p:pic>
    </p:spTree>
    <p:extLst>
      <p:ext uri="{BB962C8B-B14F-4D97-AF65-F5344CB8AC3E}">
        <p14:creationId xmlns:p14="http://schemas.microsoft.com/office/powerpoint/2010/main" val="9604595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76200"/>
            <a:ext cx="9956800" cy="1422400"/>
          </a:xfrm>
        </p:spPr>
        <p:txBody>
          <a:bodyPr/>
          <a:lstStyle/>
          <a:p>
            <a:r>
              <a:rPr lang="en-US" dirty="0"/>
              <a:t>Can you guess the author of these random 3-gram sentences?</a:t>
            </a:r>
          </a:p>
        </p:txBody>
      </p:sp>
      <p:sp>
        <p:nvSpPr>
          <p:cNvPr id="3" name="Content Placeholder 2"/>
          <p:cNvSpPr>
            <a:spLocks noGrp="1"/>
          </p:cNvSpPr>
          <p:nvPr>
            <p:ph idx="1"/>
          </p:nvPr>
        </p:nvSpPr>
        <p:spPr/>
        <p:txBody>
          <a:bodyPr/>
          <a:lstStyle/>
          <a:p>
            <a:pPr marL="0" indent="0">
              <a:buNone/>
            </a:pPr>
            <a:r>
              <a:rPr lang="en-US" dirty="0"/>
              <a:t>They also point to ninety nine point six billion dollars from two hundred four oh six three percent of the rates of interest stores as Mexico and gram Brazil on market conditions </a:t>
            </a:r>
          </a:p>
          <a:p>
            <a:pPr marL="0" indent="0">
              <a:buNone/>
            </a:pPr>
            <a:endParaRPr lang="en-US" dirty="0"/>
          </a:p>
          <a:p>
            <a:pPr marL="0" indent="0">
              <a:buNone/>
            </a:pPr>
            <a:r>
              <a:rPr lang="en-US" dirty="0"/>
              <a:t>This shall forbid it should be branded, if renown made it empty.</a:t>
            </a:r>
          </a:p>
          <a:p>
            <a:pPr marL="0" indent="0">
              <a:buNone/>
            </a:pPr>
            <a:r>
              <a:rPr lang="en-US" dirty="0"/>
              <a:t> </a:t>
            </a:r>
          </a:p>
          <a:p>
            <a:pPr marL="0" indent="0">
              <a:buNone/>
            </a:pPr>
            <a:r>
              <a:rPr lang="en-US" dirty="0"/>
              <a:t>“You are uniformly charming!” cried he, with a smile of associating and now and then I bowed and they perceived a chaise and four to wish for. </a:t>
            </a:r>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48</a:t>
            </a:fld>
            <a:endParaRPr lang="en-US"/>
          </a:p>
        </p:txBody>
      </p:sp>
    </p:spTree>
    <p:extLst>
      <p:ext uri="{BB962C8B-B14F-4D97-AF65-F5344CB8AC3E}">
        <p14:creationId xmlns:p14="http://schemas.microsoft.com/office/powerpoint/2010/main" val="18835851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The perils of </a:t>
            </a:r>
            <a:r>
              <a:rPr lang="en-US" dirty="0" err="1"/>
              <a:t>overfitting</a:t>
            </a:r>
            <a:endParaRPr lang="en-US" dirty="0"/>
          </a:p>
        </p:txBody>
      </p:sp>
      <p:sp>
        <p:nvSpPr>
          <p:cNvPr id="104451" name="Rectangle 3"/>
          <p:cNvSpPr>
            <a:spLocks noGrp="1" noChangeArrowheads="1"/>
          </p:cNvSpPr>
          <p:nvPr>
            <p:ph sz="quarter" idx="1"/>
          </p:nvPr>
        </p:nvSpPr>
        <p:spPr/>
        <p:txBody>
          <a:bodyPr/>
          <a:lstStyle/>
          <a:p>
            <a:r>
              <a:rPr lang="en-US" sz="3733" dirty="0">
                <a:latin typeface="Calibri" charset="0"/>
              </a:rPr>
              <a:t>N-grams only work well for word prediction if the test corpus looks like the training corpus</a:t>
            </a:r>
          </a:p>
          <a:p>
            <a:pPr lvl="1"/>
            <a:r>
              <a:rPr lang="en-US" sz="3733" dirty="0">
                <a:latin typeface="Calibri" charset="0"/>
              </a:rPr>
              <a:t>In real life, it often doesn’t</a:t>
            </a:r>
          </a:p>
          <a:p>
            <a:pPr lvl="1"/>
            <a:r>
              <a:rPr lang="en-US" sz="3733" dirty="0">
                <a:latin typeface="Calibri" charset="0"/>
              </a:rPr>
              <a:t>We need to train robust models that generalize!</a:t>
            </a:r>
          </a:p>
          <a:p>
            <a:pPr lvl="1"/>
            <a:r>
              <a:rPr lang="en-US" sz="3733" dirty="0">
                <a:latin typeface="Calibri" charset="0"/>
              </a:rPr>
              <a:t>One kind of generalization: Zeros!</a:t>
            </a:r>
          </a:p>
          <a:p>
            <a:pPr lvl="2"/>
            <a:r>
              <a:rPr lang="en-US" sz="3733" dirty="0">
                <a:latin typeface="Calibri" charset="0"/>
              </a:rPr>
              <a:t>Things that don’t ever occur in the training set</a:t>
            </a:r>
          </a:p>
          <a:p>
            <a:pPr lvl="3"/>
            <a:r>
              <a:rPr lang="en-US" sz="3733" dirty="0">
                <a:latin typeface="Calibri" charset="0"/>
              </a:rPr>
              <a:t>But occur in the test set</a:t>
            </a:r>
          </a:p>
        </p:txBody>
      </p:sp>
    </p:spTree>
    <p:extLst>
      <p:ext uri="{BB962C8B-B14F-4D97-AF65-F5344CB8AC3E}">
        <p14:creationId xmlns:p14="http://schemas.microsoft.com/office/powerpoint/2010/main" val="1305615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Probabilistic Language Modeling</a:t>
            </a:r>
          </a:p>
        </p:txBody>
      </p:sp>
      <p:sp>
        <p:nvSpPr>
          <p:cNvPr id="63491" name="Rectangle 3"/>
          <p:cNvSpPr>
            <a:spLocks noGrp="1" noChangeArrowheads="1"/>
          </p:cNvSpPr>
          <p:nvPr>
            <p:ph idx="1"/>
          </p:nvPr>
        </p:nvSpPr>
        <p:spPr>
          <a:xfrm>
            <a:off x="406400" y="1701800"/>
            <a:ext cx="11379200" cy="4445000"/>
          </a:xfrm>
        </p:spPr>
        <p:txBody>
          <a:bodyPr/>
          <a:lstStyle/>
          <a:p>
            <a:pPr eaLnBrk="1" hangingPunct="1"/>
            <a:r>
              <a:rPr lang="en-US" sz="3733" dirty="0">
                <a:latin typeface="Calibri" charset="0"/>
              </a:rPr>
              <a:t>Goal: compute the probability of a sentence or sequence of words</a:t>
            </a:r>
          </a:p>
          <a:p>
            <a:pPr lvl="1" eaLnBrk="1" hangingPunct="1">
              <a:buNone/>
            </a:pPr>
            <a:r>
              <a:rPr lang="en-US" sz="3733" dirty="0">
                <a:latin typeface="Calibri" charset="0"/>
              </a:rPr>
              <a:t>     </a:t>
            </a:r>
            <a:r>
              <a:rPr lang="en-US" dirty="0">
                <a:latin typeface="Calibri" charset="0"/>
              </a:rPr>
              <a:t>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sz="3733" dirty="0">
                <a:latin typeface="Calibri" charset="0"/>
              </a:rPr>
              <a:t>Related task: probability of an upcoming word</a:t>
            </a:r>
          </a:p>
          <a:p>
            <a:pPr lvl="1" eaLnBrk="1" hangingPunct="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a:t>
            </a:r>
          </a:p>
          <a:p>
            <a:pPr eaLnBrk="1" hangingPunct="1"/>
            <a:r>
              <a:rPr lang="en-US" sz="3733" dirty="0">
                <a:latin typeface="Calibri" charset="0"/>
              </a:rPr>
              <a:t>A model that computes either of these</a:t>
            </a: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         </a:t>
            </a:r>
            <a:r>
              <a:rPr lang="en-US" sz="3200" dirty="0">
                <a:latin typeface="Calibri" charset="0"/>
              </a:rPr>
              <a:t> is called a </a:t>
            </a:r>
            <a:r>
              <a:rPr lang="en-US" sz="3200" b="1" dirty="0">
                <a:solidFill>
                  <a:srgbClr val="A50021"/>
                </a:solidFill>
                <a:latin typeface="Calibri" charset="0"/>
              </a:rPr>
              <a:t>language model</a:t>
            </a:r>
            <a:r>
              <a:rPr lang="en-US" sz="3200" dirty="0">
                <a:latin typeface="Calibri" charset="0"/>
              </a:rPr>
              <a:t>.</a:t>
            </a:r>
          </a:p>
          <a:p>
            <a:pPr eaLnBrk="1" hangingPunct="1"/>
            <a:r>
              <a:rPr lang="en-US" sz="3200" dirty="0">
                <a:latin typeface="Calibri" charset="0"/>
              </a:rPr>
              <a:t>Better: </a:t>
            </a:r>
            <a:r>
              <a:rPr lang="en-US" sz="3200" b="1" dirty="0">
                <a:solidFill>
                  <a:srgbClr val="CC0033"/>
                </a:solidFill>
                <a:latin typeface="Calibri" charset="0"/>
              </a:rPr>
              <a:t>the grammar       </a:t>
            </a:r>
            <a:r>
              <a:rPr lang="en-US" sz="3200" dirty="0">
                <a:latin typeface="Calibri" charset="0"/>
              </a:rPr>
              <a:t>But </a:t>
            </a:r>
            <a:r>
              <a:rPr lang="en-US" sz="3200" b="1" dirty="0">
                <a:solidFill>
                  <a:srgbClr val="CC0033"/>
                </a:solidFill>
                <a:latin typeface="Calibri" charset="0"/>
              </a:rPr>
              <a:t>language model </a:t>
            </a:r>
            <a:r>
              <a:rPr lang="en-US" sz="3200" dirty="0">
                <a:latin typeface="Calibri" charset="0"/>
              </a:rPr>
              <a:t>or </a:t>
            </a:r>
            <a:r>
              <a:rPr lang="en-US" sz="3200" b="1" dirty="0">
                <a:solidFill>
                  <a:srgbClr val="CC0033"/>
                </a:solidFill>
                <a:latin typeface="Calibri" charset="0"/>
              </a:rPr>
              <a:t>LM </a:t>
            </a:r>
            <a:r>
              <a:rPr lang="en-US" sz="3200" dirty="0">
                <a:latin typeface="Calibri" charset="0"/>
              </a:rPr>
              <a:t>is standard</a:t>
            </a:r>
          </a:p>
        </p:txBody>
      </p:sp>
    </p:spTree>
    <p:extLst>
      <p:ext uri="{BB962C8B-B14F-4D97-AF65-F5344CB8AC3E}">
        <p14:creationId xmlns:p14="http://schemas.microsoft.com/office/powerpoint/2010/main" val="9355477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p>
        </p:txBody>
      </p:sp>
      <p:sp>
        <p:nvSpPr>
          <p:cNvPr id="3" name="Content Placeholder 2"/>
          <p:cNvSpPr>
            <a:spLocks noGrp="1"/>
          </p:cNvSpPr>
          <p:nvPr>
            <p:ph idx="1"/>
          </p:nvPr>
        </p:nvSpPr>
        <p:spPr/>
        <p:txBody>
          <a:bodyPr/>
          <a:lstStyle/>
          <a:p>
            <a:r>
              <a:rPr lang="en-US" dirty="0"/>
              <a:t>Bigrams with zero probability</a:t>
            </a:r>
          </a:p>
          <a:p>
            <a:pPr lvl="1"/>
            <a:r>
              <a:rPr lang="en-US" dirty="0"/>
              <a:t>mean that we will assign 0 probability to the test set!</a:t>
            </a:r>
          </a:p>
          <a:p>
            <a:r>
              <a:rPr lang="en-US" dirty="0"/>
              <a:t>And hence we cannot compute perplexity (can’t divide by 0)!</a:t>
            </a:r>
          </a:p>
        </p:txBody>
      </p:sp>
    </p:spTree>
    <p:extLst>
      <p:ext uri="{BB962C8B-B14F-4D97-AF65-F5344CB8AC3E}">
        <p14:creationId xmlns:p14="http://schemas.microsoft.com/office/powerpoint/2010/main" val="3981498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a:bodyPr>
          <a:lstStyle/>
          <a:p>
            <a:pPr eaLnBrk="1" hangingPunct="1"/>
            <a:br>
              <a:rPr sz="5867"/>
            </a:br>
            <a:r>
              <a:rPr lang="en-US" sz="5867"/>
              <a:t>Language Modeling</a:t>
            </a:r>
            <a:endParaRPr sz="5867"/>
          </a:p>
        </p:txBody>
      </p:sp>
      <p:sp>
        <p:nvSpPr>
          <p:cNvPr id="16386" name="Rectangle 3"/>
          <p:cNvSpPr>
            <a:spLocks noGrp="1" noChangeArrowheads="1"/>
          </p:cNvSpPr>
          <p:nvPr>
            <p:ph type="body" idx="1"/>
          </p:nvPr>
        </p:nvSpPr>
        <p:spPr/>
        <p:txBody>
          <a:bodyPr/>
          <a:lstStyle/>
          <a:p>
            <a:pPr eaLnBrk="1" hangingPunct="1"/>
            <a:endParaRPr lang="en-US" dirty="0">
              <a:solidFill>
                <a:srgbClr val="A50021"/>
              </a:solidFill>
              <a:latin typeface="Calibri" charset="0"/>
            </a:endParaRPr>
          </a:p>
          <a:p>
            <a:pPr>
              <a:spcAft>
                <a:spcPts val="800"/>
              </a:spcAft>
            </a:pPr>
            <a:r>
              <a:rPr lang="en-US" sz="4267" dirty="0">
                <a:solidFill>
                  <a:srgbClr val="A50021"/>
                </a:solidFill>
                <a:latin typeface="Calibri" charset="0"/>
              </a:rPr>
              <a:t>Smoothing: Add-one (Laplace) smoothing</a:t>
            </a:r>
            <a:endParaRPr lang="en-US" sz="4267" dirty="0">
              <a:latin typeface="Calibri" charset="0"/>
            </a:endParaRPr>
          </a:p>
          <a:p>
            <a:pPr eaLnBrk="1" hangingPunct="1"/>
            <a:endParaRPr lang="en-US" dirty="0">
              <a:latin typeface="Calibri" charset="0"/>
            </a:endParaRPr>
          </a:p>
        </p:txBody>
      </p:sp>
    </p:spTree>
    <p:extLst>
      <p:ext uri="{BB962C8B-B14F-4D97-AF65-F5344CB8AC3E}">
        <p14:creationId xmlns:p14="http://schemas.microsoft.com/office/powerpoint/2010/main" val="13336908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828800" y="177800"/>
            <a:ext cx="9956800" cy="990600"/>
          </a:xfrm>
        </p:spPr>
        <p:txBody>
          <a:bodyPr/>
          <a:lstStyle/>
          <a:p>
            <a:pPr eaLnBrk="1" hangingPunct="1"/>
            <a:r>
              <a:rPr lang="en-US" sz="3200" dirty="0">
                <a:latin typeface="Arial" charset="0"/>
                <a:ea typeface="ＭＳ Ｐゴシック" charset="0"/>
                <a:cs typeface="ＭＳ Ｐゴシック" charset="0"/>
              </a:rPr>
              <a:t>The intuition of smoothing (from Dan Klein)</a:t>
            </a:r>
          </a:p>
        </p:txBody>
      </p:sp>
      <p:sp>
        <p:nvSpPr>
          <p:cNvPr id="64514" name="Rectangle 3"/>
          <p:cNvSpPr>
            <a:spLocks noGrp="1" noChangeArrowheads="1"/>
          </p:cNvSpPr>
          <p:nvPr>
            <p:ph type="body" idx="1"/>
          </p:nvPr>
        </p:nvSpPr>
        <p:spPr>
          <a:xfrm>
            <a:off x="101600" y="1519853"/>
            <a:ext cx="10972800" cy="5384800"/>
          </a:xfrm>
        </p:spPr>
        <p:txBody>
          <a:bodyPr/>
          <a:lstStyle/>
          <a:p>
            <a:pPr marL="0" indent="0" eaLnBrk="1" hangingPunct="1">
              <a:lnSpc>
                <a:spcPct val="70000"/>
              </a:lnSpc>
              <a:buNone/>
            </a:pPr>
            <a:r>
              <a:rPr lang="en-US" sz="2400" dirty="0">
                <a:latin typeface="Calibri"/>
                <a:ea typeface="ＭＳ Ｐゴシック" charset="0"/>
                <a:cs typeface="Calibri"/>
              </a:rPr>
              <a:t>When we have sparse statistics:</a:t>
            </a: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a:lnSpc>
                <a:spcPct val="70000"/>
              </a:lnSpc>
              <a:buNone/>
            </a:pPr>
            <a:endParaRPr lang="en-US" sz="1867" dirty="0">
              <a:latin typeface="Calibri"/>
              <a:ea typeface="ＭＳ Ｐゴシック" charset="0"/>
              <a:cs typeface="Calibri"/>
            </a:endParaRPr>
          </a:p>
          <a:p>
            <a:pPr marL="0" indent="0" eaLnBrk="1" hangingPunct="1">
              <a:lnSpc>
                <a:spcPct val="70000"/>
              </a:lnSpc>
              <a:buNone/>
            </a:pPr>
            <a:r>
              <a:rPr lang="en-US" sz="2400" dirty="0">
                <a:latin typeface="Calibri"/>
                <a:ea typeface="ＭＳ Ｐゴシック" charset="0"/>
                <a:cs typeface="Calibri"/>
              </a:rPr>
              <a:t>Steal probability mass to generalize better</a:t>
            </a: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a:lnSpc>
                <a:spcPct val="70000"/>
              </a:lnSpc>
              <a:buNone/>
            </a:pPr>
            <a:endParaRPr lang="en-US" sz="1867" dirty="0">
              <a:latin typeface="Calibri"/>
              <a:ea typeface="ＭＳ Ｐゴシック" charset="0"/>
              <a:cs typeface="Calibri"/>
            </a:endParaRPr>
          </a:p>
        </p:txBody>
      </p:sp>
      <p:sp>
        <p:nvSpPr>
          <p:cNvPr id="64515" name="Text Box 4"/>
          <p:cNvSpPr txBox="1">
            <a:spLocks noChangeArrowheads="1"/>
          </p:cNvSpPr>
          <p:nvPr/>
        </p:nvSpPr>
        <p:spPr bwMode="auto">
          <a:xfrm>
            <a:off x="1930400" y="1905000"/>
            <a:ext cx="3251200" cy="21437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133" dirty="0">
                <a:latin typeface="Calibri"/>
                <a:cs typeface="Calibri"/>
              </a:rPr>
              <a:t>P(w | denied the)</a:t>
            </a:r>
          </a:p>
          <a:p>
            <a:pPr eaLnBrk="1" hangingPunct="1"/>
            <a:r>
              <a:rPr lang="en-US" sz="2133" dirty="0">
                <a:latin typeface="Calibri"/>
                <a:cs typeface="Calibri"/>
              </a:rPr>
              <a:t>  3 allegations</a:t>
            </a:r>
          </a:p>
          <a:p>
            <a:pPr eaLnBrk="1" hangingPunct="1"/>
            <a:r>
              <a:rPr lang="en-US" sz="2133" dirty="0">
                <a:latin typeface="Calibri"/>
                <a:cs typeface="Calibri"/>
              </a:rPr>
              <a:t>  2 reports</a:t>
            </a:r>
          </a:p>
          <a:p>
            <a:pPr eaLnBrk="1" hangingPunct="1"/>
            <a:r>
              <a:rPr lang="en-US" sz="2133" dirty="0">
                <a:latin typeface="Calibri"/>
                <a:cs typeface="Calibri"/>
              </a:rPr>
              <a:t>  1 claims</a:t>
            </a:r>
          </a:p>
          <a:p>
            <a:pPr eaLnBrk="1" hangingPunct="1"/>
            <a:r>
              <a:rPr lang="en-US" sz="2133" dirty="0">
                <a:latin typeface="Calibri"/>
                <a:cs typeface="Calibri"/>
              </a:rPr>
              <a:t>  1 request</a:t>
            </a:r>
          </a:p>
          <a:p>
            <a:pPr eaLnBrk="1" hangingPunct="1"/>
            <a:endParaRPr lang="en-US" sz="533" dirty="0">
              <a:latin typeface="Calibri"/>
              <a:cs typeface="Calibri"/>
            </a:endParaRPr>
          </a:p>
          <a:p>
            <a:pPr eaLnBrk="1" hangingPunct="1"/>
            <a:r>
              <a:rPr lang="en-US" sz="2133" dirty="0">
                <a:latin typeface="Calibri"/>
                <a:cs typeface="Calibri"/>
              </a:rPr>
              <a:t>  7 total</a:t>
            </a:r>
          </a:p>
        </p:txBody>
      </p:sp>
      <p:sp>
        <p:nvSpPr>
          <p:cNvPr id="64541" name="Text Box 30"/>
          <p:cNvSpPr txBox="1">
            <a:spLocks noChangeArrowheads="1"/>
          </p:cNvSpPr>
          <p:nvPr/>
        </p:nvSpPr>
        <p:spPr bwMode="auto">
          <a:xfrm>
            <a:off x="2032000" y="4445001"/>
            <a:ext cx="3251200" cy="2471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133" dirty="0">
                <a:latin typeface="Calibri"/>
                <a:cs typeface="Calibri"/>
              </a:rPr>
              <a:t>P(w | denied the)</a:t>
            </a:r>
          </a:p>
          <a:p>
            <a:pPr eaLnBrk="1" hangingPunct="1"/>
            <a:r>
              <a:rPr lang="en-US" sz="2133" dirty="0">
                <a:latin typeface="Calibri"/>
                <a:cs typeface="Calibri"/>
              </a:rPr>
              <a:t>  2.5 allegations</a:t>
            </a:r>
          </a:p>
          <a:p>
            <a:pPr eaLnBrk="1" hangingPunct="1"/>
            <a:r>
              <a:rPr lang="en-US" sz="2133" dirty="0">
                <a:latin typeface="Calibri"/>
                <a:cs typeface="Calibri"/>
              </a:rPr>
              <a:t>  1.5 reports</a:t>
            </a:r>
          </a:p>
          <a:p>
            <a:pPr eaLnBrk="1" hangingPunct="1"/>
            <a:r>
              <a:rPr lang="en-US" sz="2133" dirty="0">
                <a:latin typeface="Calibri"/>
                <a:cs typeface="Calibri"/>
              </a:rPr>
              <a:t>  0.5 claims</a:t>
            </a:r>
          </a:p>
          <a:p>
            <a:pPr eaLnBrk="1" hangingPunct="1"/>
            <a:r>
              <a:rPr lang="en-US" sz="2133" dirty="0">
                <a:latin typeface="Calibri"/>
                <a:cs typeface="Calibri"/>
              </a:rPr>
              <a:t>  0.5 request</a:t>
            </a:r>
          </a:p>
          <a:p>
            <a:pPr eaLnBrk="1" hangingPunct="1"/>
            <a:r>
              <a:rPr lang="en-US" sz="2133" dirty="0">
                <a:latin typeface="Calibri"/>
                <a:cs typeface="Calibri"/>
              </a:rPr>
              <a:t>  </a:t>
            </a:r>
            <a:r>
              <a:rPr lang="en-US" sz="2133" dirty="0">
                <a:solidFill>
                  <a:srgbClr val="CC0000"/>
                </a:solidFill>
                <a:latin typeface="Calibri"/>
                <a:cs typeface="Calibri"/>
              </a:rPr>
              <a:t>2 other</a:t>
            </a:r>
          </a:p>
          <a:p>
            <a:pPr eaLnBrk="1" hangingPunct="1"/>
            <a:endParaRPr lang="en-US" sz="533" dirty="0">
              <a:latin typeface="Calibri"/>
              <a:cs typeface="Calibri"/>
            </a:endParaRPr>
          </a:p>
          <a:p>
            <a:pPr eaLnBrk="1" hangingPunct="1"/>
            <a:r>
              <a:rPr lang="en-US" sz="2133" dirty="0">
                <a:latin typeface="Calibri"/>
                <a:cs typeface="Calibri"/>
              </a:rPr>
              <a:t>  7 total</a:t>
            </a:r>
          </a:p>
        </p:txBody>
      </p:sp>
      <p:sp>
        <p:nvSpPr>
          <p:cNvPr id="41" name="Rectangle 14"/>
          <p:cNvSpPr>
            <a:spLocks noChangeArrowheads="1"/>
          </p:cNvSpPr>
          <p:nvPr/>
        </p:nvSpPr>
        <p:spPr bwMode="auto">
          <a:xfrm>
            <a:off x="6299200" y="1498600"/>
            <a:ext cx="5283200" cy="2235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400"/>
          </a:p>
        </p:txBody>
      </p:sp>
      <p:sp>
        <p:nvSpPr>
          <p:cNvPr id="42" name="Rectangle 15"/>
          <p:cNvSpPr>
            <a:spLocks noChangeArrowheads="1"/>
          </p:cNvSpPr>
          <p:nvPr/>
        </p:nvSpPr>
        <p:spPr bwMode="auto">
          <a:xfrm rot="16200000">
            <a:off x="5740400" y="2463800"/>
            <a:ext cx="2032000" cy="508000"/>
          </a:xfrm>
          <a:prstGeom prst="rect">
            <a:avLst/>
          </a:prstGeom>
          <a:solidFill>
            <a:schemeClr val="accent1"/>
          </a:solidFill>
          <a:ln w="9525">
            <a:solidFill>
              <a:schemeClr val="tx1"/>
            </a:solidFill>
            <a:miter lim="800000"/>
            <a:headEnd/>
            <a:tailEnd/>
          </a:ln>
        </p:spPr>
        <p:txBody>
          <a:bodyPr wrap="none" anchor="ctr"/>
          <a:lstStyle/>
          <a:p>
            <a:pPr algn="ctr"/>
            <a:r>
              <a:rPr lang="en-US" sz="1867"/>
              <a:t>allegations</a:t>
            </a:r>
          </a:p>
        </p:txBody>
      </p:sp>
      <p:sp>
        <p:nvSpPr>
          <p:cNvPr id="43" name="Rectangle 16"/>
          <p:cNvSpPr>
            <a:spLocks noChangeArrowheads="1"/>
          </p:cNvSpPr>
          <p:nvPr/>
        </p:nvSpPr>
        <p:spPr bwMode="auto">
          <a:xfrm rot="16200000">
            <a:off x="6654800" y="2768600"/>
            <a:ext cx="1422400" cy="508000"/>
          </a:xfrm>
          <a:prstGeom prst="rect">
            <a:avLst/>
          </a:prstGeom>
          <a:solidFill>
            <a:schemeClr val="accent1"/>
          </a:solidFill>
          <a:ln w="9525">
            <a:solidFill>
              <a:schemeClr val="tx1"/>
            </a:solidFill>
            <a:miter lim="800000"/>
            <a:headEnd/>
            <a:tailEnd/>
          </a:ln>
        </p:spPr>
        <p:txBody>
          <a:bodyPr wrap="none" anchor="ctr"/>
          <a:lstStyle/>
          <a:p>
            <a:pPr algn="ctr"/>
            <a:r>
              <a:rPr lang="en-US" sz="1867"/>
              <a:t>reports</a:t>
            </a:r>
          </a:p>
        </p:txBody>
      </p:sp>
      <p:sp>
        <p:nvSpPr>
          <p:cNvPr id="44" name="Rectangle 17"/>
          <p:cNvSpPr>
            <a:spLocks noChangeArrowheads="1"/>
          </p:cNvSpPr>
          <p:nvPr/>
        </p:nvSpPr>
        <p:spPr bwMode="auto">
          <a:xfrm rot="16200000">
            <a:off x="7569200" y="3073400"/>
            <a:ext cx="812800" cy="508000"/>
          </a:xfrm>
          <a:prstGeom prst="rect">
            <a:avLst/>
          </a:prstGeom>
          <a:solidFill>
            <a:schemeClr val="accent1"/>
          </a:solidFill>
          <a:ln w="9525">
            <a:solidFill>
              <a:schemeClr val="tx1"/>
            </a:solidFill>
            <a:miter lim="800000"/>
            <a:headEnd/>
            <a:tailEnd/>
          </a:ln>
        </p:spPr>
        <p:txBody>
          <a:bodyPr wrap="none" anchor="ctr"/>
          <a:lstStyle/>
          <a:p>
            <a:pPr algn="ctr"/>
            <a:r>
              <a:rPr lang="en-US" sz="1867"/>
              <a:t>claims</a:t>
            </a:r>
          </a:p>
        </p:txBody>
      </p:sp>
      <p:sp>
        <p:nvSpPr>
          <p:cNvPr id="45" name="Text Box 18"/>
          <p:cNvSpPr txBox="1">
            <a:spLocks noChangeArrowheads="1"/>
          </p:cNvSpPr>
          <p:nvPr/>
        </p:nvSpPr>
        <p:spPr bwMode="auto">
          <a:xfrm rot="16200000">
            <a:off x="8564033" y="2750935"/>
            <a:ext cx="1524000"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attack</a:t>
            </a:r>
          </a:p>
        </p:txBody>
      </p:sp>
      <p:sp>
        <p:nvSpPr>
          <p:cNvPr id="46" name="Rectangle 19"/>
          <p:cNvSpPr>
            <a:spLocks noChangeArrowheads="1"/>
          </p:cNvSpPr>
          <p:nvPr/>
        </p:nvSpPr>
        <p:spPr bwMode="auto">
          <a:xfrm rot="16200000">
            <a:off x="8178800" y="3073400"/>
            <a:ext cx="812800" cy="508000"/>
          </a:xfrm>
          <a:prstGeom prst="rect">
            <a:avLst/>
          </a:prstGeom>
          <a:solidFill>
            <a:schemeClr val="accent1"/>
          </a:solidFill>
          <a:ln w="9525">
            <a:solidFill>
              <a:schemeClr val="tx1"/>
            </a:solidFill>
            <a:miter lim="800000"/>
            <a:headEnd/>
            <a:tailEnd/>
          </a:ln>
        </p:spPr>
        <p:txBody>
          <a:bodyPr wrap="none" anchor="ctr"/>
          <a:lstStyle/>
          <a:p>
            <a:pPr algn="ctr"/>
            <a:r>
              <a:rPr lang="en-US" sz="1600"/>
              <a:t>request</a:t>
            </a:r>
          </a:p>
        </p:txBody>
      </p:sp>
      <p:sp>
        <p:nvSpPr>
          <p:cNvPr id="47" name="Text Box 20"/>
          <p:cNvSpPr txBox="1">
            <a:spLocks noChangeArrowheads="1"/>
          </p:cNvSpPr>
          <p:nvPr/>
        </p:nvSpPr>
        <p:spPr bwMode="auto">
          <a:xfrm rot="16200000">
            <a:off x="9072033" y="2761518"/>
            <a:ext cx="1524000"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man</a:t>
            </a:r>
          </a:p>
        </p:txBody>
      </p:sp>
      <p:sp>
        <p:nvSpPr>
          <p:cNvPr id="48" name="Text Box 21"/>
          <p:cNvSpPr txBox="1">
            <a:spLocks noChangeArrowheads="1"/>
          </p:cNvSpPr>
          <p:nvPr/>
        </p:nvSpPr>
        <p:spPr bwMode="auto">
          <a:xfrm rot="16200000">
            <a:off x="9580033" y="2761519"/>
            <a:ext cx="1524000"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outcome</a:t>
            </a:r>
          </a:p>
        </p:txBody>
      </p:sp>
      <p:sp>
        <p:nvSpPr>
          <p:cNvPr id="49" name="Text Box 22"/>
          <p:cNvSpPr txBox="1">
            <a:spLocks noChangeArrowheads="1"/>
          </p:cNvSpPr>
          <p:nvPr/>
        </p:nvSpPr>
        <p:spPr bwMode="auto">
          <a:xfrm>
            <a:off x="10668000" y="2819400"/>
            <a:ext cx="711200" cy="748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4267"/>
              <a:t>…</a:t>
            </a:r>
          </a:p>
        </p:txBody>
      </p:sp>
      <p:sp>
        <p:nvSpPr>
          <p:cNvPr id="50" name="Rectangle 5"/>
          <p:cNvSpPr>
            <a:spLocks noChangeArrowheads="1"/>
          </p:cNvSpPr>
          <p:nvPr/>
        </p:nvSpPr>
        <p:spPr bwMode="auto">
          <a:xfrm>
            <a:off x="6299200" y="4445000"/>
            <a:ext cx="5283200" cy="2235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400"/>
          </a:p>
        </p:txBody>
      </p:sp>
      <p:sp>
        <p:nvSpPr>
          <p:cNvPr id="51" name="Rectangle 6"/>
          <p:cNvSpPr>
            <a:spLocks noChangeArrowheads="1"/>
          </p:cNvSpPr>
          <p:nvPr/>
        </p:nvSpPr>
        <p:spPr bwMode="auto">
          <a:xfrm rot="16200000">
            <a:off x="5740400" y="5410200"/>
            <a:ext cx="2032000" cy="508000"/>
          </a:xfrm>
          <a:prstGeom prst="rect">
            <a:avLst/>
          </a:prstGeom>
          <a:solidFill>
            <a:schemeClr val="accent1"/>
          </a:solidFill>
          <a:ln w="9525">
            <a:solidFill>
              <a:schemeClr val="tx1"/>
            </a:solidFill>
            <a:miter lim="800000"/>
            <a:headEnd/>
            <a:tailEnd/>
          </a:ln>
        </p:spPr>
        <p:txBody>
          <a:bodyPr wrap="none" anchor="ctr"/>
          <a:lstStyle/>
          <a:p>
            <a:pPr algn="ctr"/>
            <a:r>
              <a:rPr lang="en-US" sz="1867"/>
              <a:t>allegations</a:t>
            </a:r>
          </a:p>
        </p:txBody>
      </p:sp>
      <p:sp>
        <p:nvSpPr>
          <p:cNvPr id="52" name="Rectangle 7"/>
          <p:cNvSpPr>
            <a:spLocks noChangeArrowheads="1"/>
          </p:cNvSpPr>
          <p:nvPr/>
        </p:nvSpPr>
        <p:spPr bwMode="auto">
          <a:xfrm rot="16200000">
            <a:off x="6654800" y="5715000"/>
            <a:ext cx="1422400" cy="508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867"/>
          </a:p>
        </p:txBody>
      </p:sp>
      <p:sp>
        <p:nvSpPr>
          <p:cNvPr id="53" name="Rectangle 8"/>
          <p:cNvSpPr>
            <a:spLocks noChangeArrowheads="1"/>
          </p:cNvSpPr>
          <p:nvPr/>
        </p:nvSpPr>
        <p:spPr bwMode="auto">
          <a:xfrm rot="16200000">
            <a:off x="7569200" y="6019800"/>
            <a:ext cx="812800" cy="508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867"/>
          </a:p>
        </p:txBody>
      </p:sp>
      <p:sp>
        <p:nvSpPr>
          <p:cNvPr id="54" name="Text Box 9"/>
          <p:cNvSpPr txBox="1">
            <a:spLocks noChangeArrowheads="1"/>
          </p:cNvSpPr>
          <p:nvPr/>
        </p:nvSpPr>
        <p:spPr bwMode="auto">
          <a:xfrm rot="16200000">
            <a:off x="8462433" y="5606318"/>
            <a:ext cx="1524000"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attack</a:t>
            </a:r>
          </a:p>
        </p:txBody>
      </p:sp>
      <p:sp>
        <p:nvSpPr>
          <p:cNvPr id="55" name="Rectangle 10"/>
          <p:cNvSpPr>
            <a:spLocks noChangeArrowheads="1"/>
          </p:cNvSpPr>
          <p:nvPr/>
        </p:nvSpPr>
        <p:spPr bwMode="auto">
          <a:xfrm rot="16200000">
            <a:off x="8178800" y="6019800"/>
            <a:ext cx="812800" cy="508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600"/>
          </a:p>
        </p:txBody>
      </p:sp>
      <p:sp>
        <p:nvSpPr>
          <p:cNvPr id="56" name="Text Box 11"/>
          <p:cNvSpPr txBox="1">
            <a:spLocks noChangeArrowheads="1"/>
          </p:cNvSpPr>
          <p:nvPr/>
        </p:nvSpPr>
        <p:spPr bwMode="auto">
          <a:xfrm rot="16200000">
            <a:off x="9012767" y="5606318"/>
            <a:ext cx="1524000"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man</a:t>
            </a:r>
          </a:p>
        </p:txBody>
      </p:sp>
      <p:sp>
        <p:nvSpPr>
          <p:cNvPr id="57" name="Text Box 12"/>
          <p:cNvSpPr txBox="1">
            <a:spLocks noChangeArrowheads="1"/>
          </p:cNvSpPr>
          <p:nvPr/>
        </p:nvSpPr>
        <p:spPr bwMode="auto">
          <a:xfrm rot="16200000">
            <a:off x="9622367" y="5606319"/>
            <a:ext cx="1524000"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outcome</a:t>
            </a:r>
          </a:p>
        </p:txBody>
      </p:sp>
      <p:sp>
        <p:nvSpPr>
          <p:cNvPr id="58" name="Text Box 13"/>
          <p:cNvSpPr txBox="1">
            <a:spLocks noChangeArrowheads="1"/>
          </p:cNvSpPr>
          <p:nvPr/>
        </p:nvSpPr>
        <p:spPr bwMode="auto">
          <a:xfrm>
            <a:off x="10668000" y="5765800"/>
            <a:ext cx="711200" cy="748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4267"/>
              <a:t>…</a:t>
            </a:r>
          </a:p>
        </p:txBody>
      </p:sp>
      <p:sp>
        <p:nvSpPr>
          <p:cNvPr id="59" name="Rectangle 23"/>
          <p:cNvSpPr>
            <a:spLocks noChangeArrowheads="1"/>
          </p:cNvSpPr>
          <p:nvPr/>
        </p:nvSpPr>
        <p:spPr bwMode="auto">
          <a:xfrm rot="16200000">
            <a:off x="5892800" y="5562600"/>
            <a:ext cx="1727200" cy="508000"/>
          </a:xfrm>
          <a:prstGeom prst="rect">
            <a:avLst/>
          </a:prstGeom>
          <a:solidFill>
            <a:srgbClr val="FF9999"/>
          </a:solidFill>
          <a:ln w="9525">
            <a:solidFill>
              <a:schemeClr val="tx1"/>
            </a:solidFill>
            <a:miter lim="800000"/>
            <a:headEnd/>
            <a:tailEnd/>
          </a:ln>
        </p:spPr>
        <p:txBody>
          <a:bodyPr wrap="none" anchor="ctr"/>
          <a:lstStyle/>
          <a:p>
            <a:pPr algn="ctr"/>
            <a:r>
              <a:rPr lang="en-US" sz="1867"/>
              <a:t>allegations</a:t>
            </a:r>
          </a:p>
        </p:txBody>
      </p:sp>
      <p:sp>
        <p:nvSpPr>
          <p:cNvPr id="60" name="Rectangle 24"/>
          <p:cNvSpPr>
            <a:spLocks noChangeArrowheads="1"/>
          </p:cNvSpPr>
          <p:nvPr/>
        </p:nvSpPr>
        <p:spPr bwMode="auto">
          <a:xfrm rot="16200000">
            <a:off x="6807200" y="5867400"/>
            <a:ext cx="1117600" cy="508000"/>
          </a:xfrm>
          <a:prstGeom prst="rect">
            <a:avLst/>
          </a:prstGeom>
          <a:solidFill>
            <a:srgbClr val="FF9999"/>
          </a:solidFill>
          <a:ln w="9525">
            <a:solidFill>
              <a:schemeClr val="tx1"/>
            </a:solidFill>
            <a:miter lim="800000"/>
            <a:headEnd/>
            <a:tailEnd/>
          </a:ln>
        </p:spPr>
        <p:txBody>
          <a:bodyPr wrap="none" anchor="ctr"/>
          <a:lstStyle/>
          <a:p>
            <a:pPr algn="ctr"/>
            <a:r>
              <a:rPr lang="en-US" sz="1867"/>
              <a:t>reports</a:t>
            </a:r>
          </a:p>
        </p:txBody>
      </p:sp>
      <p:sp>
        <p:nvSpPr>
          <p:cNvPr id="61" name="Rectangle 25"/>
          <p:cNvSpPr>
            <a:spLocks noChangeArrowheads="1"/>
          </p:cNvSpPr>
          <p:nvPr/>
        </p:nvSpPr>
        <p:spPr bwMode="auto">
          <a:xfrm rot="16200000">
            <a:off x="7670800" y="6121400"/>
            <a:ext cx="609600" cy="508000"/>
          </a:xfrm>
          <a:prstGeom prst="rect">
            <a:avLst/>
          </a:prstGeom>
          <a:solidFill>
            <a:srgbClr val="FF9999"/>
          </a:solidFill>
          <a:ln w="9525">
            <a:solidFill>
              <a:schemeClr val="tx1"/>
            </a:solidFill>
            <a:miter lim="800000"/>
            <a:headEnd/>
            <a:tailEnd/>
          </a:ln>
        </p:spPr>
        <p:txBody>
          <a:bodyPr wrap="none" anchor="ctr"/>
          <a:lstStyle/>
          <a:p>
            <a:pPr algn="ctr"/>
            <a:r>
              <a:rPr lang="en-US" sz="1600"/>
              <a:t>claims</a:t>
            </a:r>
          </a:p>
        </p:txBody>
      </p:sp>
      <p:sp>
        <p:nvSpPr>
          <p:cNvPr id="62" name="Rectangle 26"/>
          <p:cNvSpPr>
            <a:spLocks noChangeArrowheads="1"/>
          </p:cNvSpPr>
          <p:nvPr/>
        </p:nvSpPr>
        <p:spPr bwMode="auto">
          <a:xfrm rot="16200000">
            <a:off x="8280400" y="6121400"/>
            <a:ext cx="609600" cy="508000"/>
          </a:xfrm>
          <a:prstGeom prst="rect">
            <a:avLst/>
          </a:prstGeom>
          <a:solidFill>
            <a:srgbClr val="FF9999"/>
          </a:solidFill>
          <a:ln w="9525">
            <a:solidFill>
              <a:schemeClr val="tx1"/>
            </a:solidFill>
            <a:miter lim="800000"/>
            <a:headEnd/>
            <a:tailEnd/>
          </a:ln>
        </p:spPr>
        <p:txBody>
          <a:bodyPr wrap="none" anchor="ctr"/>
          <a:lstStyle/>
          <a:p>
            <a:pPr algn="ctr"/>
            <a:r>
              <a:rPr lang="en-US" sz="1333"/>
              <a:t>request</a:t>
            </a:r>
          </a:p>
        </p:txBody>
      </p:sp>
      <p:sp>
        <p:nvSpPr>
          <p:cNvPr id="63" name="Rectangle 27"/>
          <p:cNvSpPr>
            <a:spLocks noChangeArrowheads="1"/>
          </p:cNvSpPr>
          <p:nvPr/>
        </p:nvSpPr>
        <p:spPr bwMode="auto">
          <a:xfrm rot="16200000">
            <a:off x="9144000" y="6375400"/>
            <a:ext cx="101600" cy="508000"/>
          </a:xfrm>
          <a:prstGeom prst="rect">
            <a:avLst/>
          </a:prstGeom>
          <a:solidFill>
            <a:srgbClr val="FF9999"/>
          </a:solidFill>
          <a:ln w="9525">
            <a:solidFill>
              <a:schemeClr val="tx1"/>
            </a:solidFill>
            <a:miter lim="800000"/>
            <a:headEnd/>
            <a:tailEnd/>
          </a:ln>
        </p:spPr>
        <p:txBody>
          <a:bodyPr vert="eaVert" wrap="none" anchor="ctr"/>
          <a:lstStyle/>
          <a:p>
            <a:pPr algn="ctr"/>
            <a:endParaRPr lang="en-US" sz="1333"/>
          </a:p>
        </p:txBody>
      </p:sp>
      <p:sp>
        <p:nvSpPr>
          <p:cNvPr id="64" name="Rectangle 28"/>
          <p:cNvSpPr>
            <a:spLocks noChangeArrowheads="1"/>
          </p:cNvSpPr>
          <p:nvPr/>
        </p:nvSpPr>
        <p:spPr bwMode="auto">
          <a:xfrm rot="16200000">
            <a:off x="9753600" y="6375400"/>
            <a:ext cx="101600" cy="508000"/>
          </a:xfrm>
          <a:prstGeom prst="rect">
            <a:avLst/>
          </a:prstGeom>
          <a:solidFill>
            <a:srgbClr val="FF9999"/>
          </a:solidFill>
          <a:ln w="9525">
            <a:solidFill>
              <a:schemeClr val="tx1"/>
            </a:solidFill>
            <a:miter lim="800000"/>
            <a:headEnd/>
            <a:tailEnd/>
          </a:ln>
        </p:spPr>
        <p:txBody>
          <a:bodyPr vert="eaVert" wrap="none" anchor="ctr"/>
          <a:lstStyle/>
          <a:p>
            <a:pPr algn="ctr"/>
            <a:endParaRPr lang="en-US" sz="1333"/>
          </a:p>
        </p:txBody>
      </p:sp>
      <p:sp>
        <p:nvSpPr>
          <p:cNvPr id="65" name="Rectangle 29"/>
          <p:cNvSpPr>
            <a:spLocks noChangeArrowheads="1"/>
          </p:cNvSpPr>
          <p:nvPr/>
        </p:nvSpPr>
        <p:spPr bwMode="auto">
          <a:xfrm rot="16200000">
            <a:off x="10363200" y="6375400"/>
            <a:ext cx="101600" cy="508000"/>
          </a:xfrm>
          <a:prstGeom prst="rect">
            <a:avLst/>
          </a:prstGeom>
          <a:solidFill>
            <a:srgbClr val="FF9999"/>
          </a:solidFill>
          <a:ln w="9525">
            <a:solidFill>
              <a:schemeClr val="tx1"/>
            </a:solidFill>
            <a:miter lim="800000"/>
            <a:headEnd/>
            <a:tailEnd/>
          </a:ln>
        </p:spPr>
        <p:txBody>
          <a:bodyPr vert="eaVert" wrap="none" anchor="ctr"/>
          <a:lstStyle/>
          <a:p>
            <a:pPr algn="ctr"/>
            <a:endParaRPr lang="en-US" sz="1333"/>
          </a:p>
        </p:txBody>
      </p:sp>
    </p:spTree>
    <p:extLst>
      <p:ext uri="{BB962C8B-B14F-4D97-AF65-F5344CB8AC3E}">
        <p14:creationId xmlns:p14="http://schemas.microsoft.com/office/powerpoint/2010/main" val="1991494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2438400" y="4147"/>
            <a:ext cx="9550400" cy="1291253"/>
          </a:xfrm>
        </p:spPr>
        <p:txBody>
          <a:bodyPr/>
          <a:lstStyle/>
          <a:p>
            <a:pPr eaLnBrk="1" hangingPunct="1"/>
            <a:r>
              <a:rPr lang="en-US" dirty="0"/>
              <a:t>Add-one estimation</a:t>
            </a:r>
          </a:p>
        </p:txBody>
      </p:sp>
      <p:sp>
        <p:nvSpPr>
          <p:cNvPr id="110595" name="Rectangle 3"/>
          <p:cNvSpPr>
            <a:spLocks noGrp="1" noChangeArrowheads="1"/>
          </p:cNvSpPr>
          <p:nvPr>
            <p:ph sz="quarter" idx="1"/>
          </p:nvPr>
        </p:nvSpPr>
        <p:spPr/>
        <p:txBody>
          <a:bodyPr>
            <a:normAutofit fontScale="92500"/>
          </a:bodyPr>
          <a:lstStyle/>
          <a:p>
            <a:pPr marL="0" indent="0">
              <a:buNone/>
            </a:pPr>
            <a:r>
              <a:rPr lang="en-US" sz="3733" dirty="0">
                <a:latin typeface="Calibri" charset="0"/>
              </a:rPr>
              <a:t>Also called Laplace smoothing</a:t>
            </a:r>
          </a:p>
          <a:p>
            <a:pPr marL="0" indent="0" eaLnBrk="1" hangingPunct="1">
              <a:buNone/>
            </a:pPr>
            <a:r>
              <a:rPr lang="en-US" sz="3733" dirty="0">
                <a:latin typeface="Calibri" charset="0"/>
              </a:rPr>
              <a:t>Pretend we saw each word one more time than we did</a:t>
            </a:r>
          </a:p>
          <a:p>
            <a:pPr marL="0" indent="0" eaLnBrk="1" hangingPunct="1">
              <a:buNone/>
            </a:pPr>
            <a:r>
              <a:rPr lang="en-US" sz="3733" dirty="0">
                <a:latin typeface="Calibri" charset="0"/>
              </a:rPr>
              <a:t>Just add one to all the counts!</a:t>
            </a:r>
          </a:p>
          <a:p>
            <a:pPr marL="0" indent="0" eaLnBrk="1" hangingPunct="1">
              <a:buNone/>
            </a:pPr>
            <a:endParaRPr lang="en-US" sz="3733" dirty="0">
              <a:latin typeface="Calibri" charset="0"/>
            </a:endParaRPr>
          </a:p>
          <a:p>
            <a:pPr marL="0" indent="0" eaLnBrk="1" hangingPunct="1">
              <a:buNone/>
            </a:pPr>
            <a:r>
              <a:rPr lang="en-US" sz="3733" dirty="0">
                <a:latin typeface="Calibri" charset="0"/>
              </a:rPr>
              <a:t>MLE estimate:</a:t>
            </a:r>
          </a:p>
          <a:p>
            <a:pPr marL="0" indent="0" eaLnBrk="1" hangingPunct="1">
              <a:buNone/>
            </a:pPr>
            <a:endParaRPr lang="en-US" sz="3733" dirty="0">
              <a:latin typeface="Calibri" charset="0"/>
            </a:endParaRPr>
          </a:p>
          <a:p>
            <a:pPr marL="0" indent="0" eaLnBrk="1" hangingPunct="1">
              <a:buNone/>
            </a:pPr>
            <a:r>
              <a:rPr lang="en-US" sz="3733" dirty="0">
                <a:latin typeface="Calibri" charset="0"/>
              </a:rPr>
              <a:t>Add-1 estimate:</a:t>
            </a:r>
          </a:p>
          <a:p>
            <a:pPr marL="0" indent="0" eaLnBrk="1" hangingPunct="1">
              <a:buNone/>
            </a:pPr>
            <a:endParaRPr lang="en-US" sz="3733" dirty="0">
              <a:latin typeface="Calibri"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2128DE-498C-46E8-8DC7-5DC047C74410}"/>
                  </a:ext>
                </a:extLst>
              </p:cNvPr>
              <p:cNvSpPr txBox="1"/>
              <p:nvPr/>
            </p:nvSpPr>
            <p:spPr>
              <a:xfrm>
                <a:off x="6370401" y="4008675"/>
                <a:ext cx="4476931" cy="9126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𝑀𝐿𝐸</m:t>
                          </m:r>
                        </m:sub>
                      </m:sSub>
                      <m:d>
                        <m:dPr>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e>
                      </m:d>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𝑐</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e>
                          </m:d>
                        </m:num>
                        <m:den>
                          <m:r>
                            <a:rPr lang="en-US" sz="2800" b="0" i="1" smtClean="0">
                              <a:latin typeface="Cambria Math" panose="02040503050406030204" pitchFamily="18" charset="0"/>
                            </a:rPr>
                            <m:t>𝑐</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den>
                      </m:f>
                    </m:oMath>
                  </m:oMathPara>
                </a14:m>
                <a:endParaRPr lang="en-US" sz="2800" dirty="0"/>
              </a:p>
            </p:txBody>
          </p:sp>
        </mc:Choice>
        <mc:Fallback xmlns="">
          <p:sp>
            <p:nvSpPr>
              <p:cNvPr id="2" name="TextBox 1">
                <a:extLst>
                  <a:ext uri="{FF2B5EF4-FFF2-40B4-BE49-F238E27FC236}">
                    <a16:creationId xmlns:a16="http://schemas.microsoft.com/office/drawing/2014/main" id="{C02128DE-498C-46E8-8DC7-5DC047C74410}"/>
                  </a:ext>
                </a:extLst>
              </p:cNvPr>
              <p:cNvSpPr txBox="1">
                <a:spLocks noRot="1" noChangeAspect="1" noMove="1" noResize="1" noEditPoints="1" noAdjustHandles="1" noChangeArrowheads="1" noChangeShapeType="1" noTextEdit="1"/>
              </p:cNvSpPr>
              <p:nvPr/>
            </p:nvSpPr>
            <p:spPr>
              <a:xfrm>
                <a:off x="6370401" y="4008675"/>
                <a:ext cx="4476931" cy="91262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56C3CD1-FCF2-4C5D-B006-107DC6F68C81}"/>
                  </a:ext>
                </a:extLst>
              </p:cNvPr>
              <p:cNvSpPr txBox="1"/>
              <p:nvPr/>
            </p:nvSpPr>
            <p:spPr>
              <a:xfrm>
                <a:off x="6096000" y="5265973"/>
                <a:ext cx="5394105" cy="908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𝐴𝑑𝑑</m:t>
                          </m:r>
                          <m:r>
                            <a:rPr lang="en-US" sz="2800" b="0" i="1" smtClean="0">
                              <a:latin typeface="Cambria Math" panose="02040503050406030204" pitchFamily="18" charset="0"/>
                            </a:rPr>
                            <m:t>−1</m:t>
                          </m:r>
                        </m:sub>
                      </m:sSub>
                      <m:d>
                        <m:dPr>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𝑖</m:t>
                              </m:r>
                            </m:sub>
                          </m:sSub>
                        </m:e>
                      </m:d>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𝑖</m:t>
                          </m:r>
                          <m:r>
                            <a:rPr lang="en-US" sz="2800" i="1">
                              <a:latin typeface="Cambria Math" panose="02040503050406030204" pitchFamily="18" charset="0"/>
                            </a:rPr>
                            <m:t>−1</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𝑐</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𝑖</m:t>
                                  </m:r>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𝑖</m:t>
                                  </m:r>
                                </m:sub>
                              </m:sSub>
                            </m:e>
                          </m:d>
                          <m:r>
                            <a:rPr lang="en-US" sz="2800" b="0" i="1" smtClean="0">
                              <a:latin typeface="Cambria Math" panose="02040503050406030204" pitchFamily="18" charset="0"/>
                            </a:rPr>
                            <m:t>+1</m:t>
                          </m:r>
                        </m:num>
                        <m:den>
                          <m:r>
                            <a:rPr lang="en-US" sz="2800" i="1">
                              <a:latin typeface="Cambria Math" panose="02040503050406030204" pitchFamily="18" charset="0"/>
                            </a:rPr>
                            <m:t>𝑐</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𝑖</m:t>
                                  </m:r>
                                  <m:r>
                                    <a:rPr lang="en-US" sz="2800" i="1">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𝑉</m:t>
                          </m:r>
                        </m:den>
                      </m:f>
                    </m:oMath>
                  </m:oMathPara>
                </a14:m>
                <a:endParaRPr lang="en-US" sz="2800" dirty="0"/>
              </a:p>
            </p:txBody>
          </p:sp>
        </mc:Choice>
        <mc:Fallback xmlns="">
          <p:sp>
            <p:nvSpPr>
              <p:cNvPr id="3" name="TextBox 2">
                <a:extLst>
                  <a:ext uri="{FF2B5EF4-FFF2-40B4-BE49-F238E27FC236}">
                    <a16:creationId xmlns:a16="http://schemas.microsoft.com/office/drawing/2014/main" id="{F56C3CD1-FCF2-4C5D-B006-107DC6F68C81}"/>
                  </a:ext>
                </a:extLst>
              </p:cNvPr>
              <p:cNvSpPr txBox="1">
                <a:spLocks noRot="1" noChangeAspect="1" noMove="1" noResize="1" noEditPoints="1" noAdjustHandles="1" noChangeArrowheads="1" noChangeShapeType="1" noTextEdit="1"/>
              </p:cNvSpPr>
              <p:nvPr/>
            </p:nvSpPr>
            <p:spPr>
              <a:xfrm>
                <a:off x="6096000" y="5265973"/>
                <a:ext cx="5394105" cy="90896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883748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sz="quarter" idx="1"/>
          </p:nvPr>
        </p:nvSpPr>
        <p:spPr>
          <a:xfrm>
            <a:off x="406400" y="1701800"/>
            <a:ext cx="11379200" cy="4876800"/>
          </a:xfrm>
        </p:spPr>
        <p:txBody>
          <a:bodyPr/>
          <a:lstStyle/>
          <a:p>
            <a:pPr eaLnBrk="1" hangingPunct="1"/>
            <a:r>
              <a:rPr lang="en-US" sz="2667" dirty="0">
                <a:latin typeface="Calibri" charset="0"/>
              </a:rPr>
              <a:t>The maximum likelihood estimate</a:t>
            </a:r>
          </a:p>
          <a:p>
            <a:pPr lvl="1"/>
            <a:r>
              <a:rPr lang="en-US" dirty="0">
                <a:latin typeface="Calibri" charset="0"/>
              </a:rPr>
              <a:t>of some parameter of a model M from a training set T</a:t>
            </a:r>
          </a:p>
          <a:p>
            <a:pPr lvl="1" eaLnBrk="1" hangingPunct="1"/>
            <a:r>
              <a:rPr lang="en-US" dirty="0">
                <a:latin typeface="Calibri" charset="0"/>
              </a:rPr>
              <a:t>maximizes the likelihood of the training set T given the model M</a:t>
            </a:r>
          </a:p>
          <a:p>
            <a:pPr eaLnBrk="1" hangingPunct="1"/>
            <a:r>
              <a:rPr lang="en-US" sz="2667" dirty="0">
                <a:latin typeface="Calibri" charset="0"/>
              </a:rPr>
              <a:t>Suppose the word “bagel” occurs 400 times in a corpus of a million words</a:t>
            </a:r>
          </a:p>
          <a:p>
            <a:pPr eaLnBrk="1" hangingPunct="1"/>
            <a:r>
              <a:rPr lang="en-US" sz="2667" dirty="0">
                <a:latin typeface="Calibri" charset="0"/>
              </a:rPr>
              <a:t>What is the probability that a random word from some other text will be “bagel”?</a:t>
            </a:r>
          </a:p>
          <a:p>
            <a:pPr eaLnBrk="1" hangingPunct="1"/>
            <a:r>
              <a:rPr lang="en-US" sz="2667" dirty="0">
                <a:latin typeface="Calibri" charset="0"/>
              </a:rPr>
              <a:t>MLE estimate is 400/1,000,000 = .0004</a:t>
            </a:r>
          </a:p>
          <a:p>
            <a:r>
              <a:rPr lang="en-US" sz="2933" dirty="0">
                <a:latin typeface="Calibri" charset="0"/>
              </a:rPr>
              <a:t>This may be a bad estimate for some other corpus</a:t>
            </a:r>
          </a:p>
          <a:p>
            <a:pPr lvl="1"/>
            <a:r>
              <a:rPr lang="en-US" dirty="0">
                <a:latin typeface="Calibri" charset="0"/>
              </a:rPr>
              <a:t>But it is the </a:t>
            </a:r>
            <a:r>
              <a:rPr lang="en-US" b="1" dirty="0">
                <a:latin typeface="Calibri" charset="0"/>
              </a:rPr>
              <a:t>estimate</a:t>
            </a:r>
            <a:r>
              <a:rPr lang="en-US" dirty="0">
                <a:latin typeface="Calibri" charset="0"/>
              </a:rPr>
              <a:t> that makes it </a:t>
            </a:r>
            <a:r>
              <a:rPr lang="en-US" b="1" dirty="0">
                <a:latin typeface="Calibri" charset="0"/>
              </a:rPr>
              <a:t>most likely</a:t>
            </a:r>
            <a:r>
              <a:rPr lang="en-US" dirty="0">
                <a:latin typeface="Calibri" charset="0"/>
              </a:rPr>
              <a:t> that “bagel” will occur 400 times in a million word corpus.</a:t>
            </a:r>
            <a:endParaRPr lang="en-US" sz="3200" dirty="0">
              <a:latin typeface="Calibri" charset="0"/>
            </a:endParaRPr>
          </a:p>
        </p:txBody>
      </p:sp>
    </p:spTree>
    <p:extLst>
      <p:ext uri="{BB962C8B-B14F-4D97-AF65-F5344CB8AC3E}">
        <p14:creationId xmlns:p14="http://schemas.microsoft.com/office/powerpoint/2010/main" val="194329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p>
        </p:txBody>
      </p:sp>
      <p:sp>
        <p:nvSpPr>
          <p:cNvPr id="118787" name="Rectangle 3"/>
          <p:cNvSpPr>
            <a:spLocks noGrp="1" noChangeArrowheads="1"/>
          </p:cNvSpPr>
          <p:nvPr>
            <p:ph sz="quarter" idx="1"/>
          </p:nvPr>
        </p:nvSpPr>
        <p:spPr/>
        <p:txBody>
          <a:bodyPr/>
          <a:lstStyle/>
          <a:p>
            <a:pPr eaLnBrk="1" hangingPunct="1"/>
            <a:r>
              <a:rPr lang="en-US" sz="3200" dirty="0">
                <a:latin typeface="Calibri" charset="0"/>
              </a:rPr>
              <a:t>So add-1 isn’t used for N-grams: </a:t>
            </a:r>
          </a:p>
          <a:p>
            <a:pPr lvl="1"/>
            <a:r>
              <a:rPr lang="en-US" sz="2667" dirty="0">
                <a:latin typeface="Calibri" charset="0"/>
              </a:rPr>
              <a:t>We’ll see better methods</a:t>
            </a:r>
          </a:p>
          <a:p>
            <a:pPr eaLnBrk="1" hangingPunct="1"/>
            <a:r>
              <a:rPr lang="en-US" sz="3200" dirty="0">
                <a:latin typeface="Calibri" charset="0"/>
              </a:rPr>
              <a:t>But add-1 is used to smooth other NLP models</a:t>
            </a:r>
          </a:p>
          <a:p>
            <a:pPr lvl="1"/>
            <a:r>
              <a:rPr lang="en-US" sz="3200" dirty="0">
                <a:latin typeface="Calibri" charset="0"/>
              </a:rPr>
              <a:t>For text classification </a:t>
            </a:r>
          </a:p>
          <a:p>
            <a:pPr lvl="1" eaLnBrk="1" hangingPunct="1"/>
            <a:r>
              <a:rPr lang="en-US" sz="3200" dirty="0">
                <a:latin typeface="Calibri" charset="0"/>
              </a:rPr>
              <a:t>In domains where the number of zeros isn’t so huge.</a:t>
            </a:r>
          </a:p>
        </p:txBody>
      </p:sp>
    </p:spTree>
    <p:extLst>
      <p:ext uri="{BB962C8B-B14F-4D97-AF65-F5344CB8AC3E}">
        <p14:creationId xmlns:p14="http://schemas.microsoft.com/office/powerpoint/2010/main" val="1462003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a:bodyPr>
          <a:lstStyle/>
          <a:p>
            <a:pPr eaLnBrk="1" hangingPunct="1"/>
            <a:br>
              <a:rPr sz="5867" dirty="0"/>
            </a:br>
            <a:r>
              <a:rPr lang="en-US" sz="5867" dirty="0"/>
              <a:t>Language Modeling</a:t>
            </a:r>
            <a:endParaRPr sz="5867" dirty="0"/>
          </a:p>
        </p:txBody>
      </p:sp>
      <p:sp>
        <p:nvSpPr>
          <p:cNvPr id="16386" name="Rectangle 3"/>
          <p:cNvSpPr>
            <a:spLocks noGrp="1" noChangeArrowheads="1"/>
          </p:cNvSpPr>
          <p:nvPr>
            <p:ph type="body" idx="1"/>
          </p:nvPr>
        </p:nvSpPr>
        <p:spPr/>
        <p:txBody>
          <a:bodyPr/>
          <a:lstStyle/>
          <a:p>
            <a:pPr eaLnBrk="1" hangingPunct="1"/>
            <a:endParaRPr lang="en-US" dirty="0">
              <a:solidFill>
                <a:srgbClr val="A50021"/>
              </a:solidFill>
              <a:latin typeface="Calibri" charset="0"/>
            </a:endParaRPr>
          </a:p>
          <a:p>
            <a:pPr>
              <a:spcAft>
                <a:spcPts val="800"/>
              </a:spcAft>
            </a:pPr>
            <a:r>
              <a:rPr lang="en-US" sz="4267" dirty="0">
                <a:solidFill>
                  <a:srgbClr val="A50021"/>
                </a:solidFill>
                <a:latin typeface="Calibri" charset="0"/>
              </a:rPr>
              <a:t>Interpolation, </a:t>
            </a:r>
            <a:r>
              <a:rPr lang="en-US" sz="4267" dirty="0" err="1">
                <a:solidFill>
                  <a:srgbClr val="A50021"/>
                </a:solidFill>
                <a:latin typeface="Calibri" charset="0"/>
              </a:rPr>
              <a:t>Backoff</a:t>
            </a:r>
            <a:r>
              <a:rPr lang="en-US" sz="4267" dirty="0">
                <a:solidFill>
                  <a:srgbClr val="A50021"/>
                </a:solidFill>
                <a:latin typeface="Calibri" charset="0"/>
              </a:rPr>
              <a:t>, and Web-Scale LMs</a:t>
            </a:r>
            <a:endParaRPr lang="en-US" sz="4267" dirty="0">
              <a:latin typeface="Calibri" charset="0"/>
            </a:endParaRPr>
          </a:p>
          <a:p>
            <a:pPr eaLnBrk="1" hangingPunct="1"/>
            <a:endParaRPr lang="en-US" dirty="0">
              <a:latin typeface="Calibri" charset="0"/>
            </a:endParaRPr>
          </a:p>
        </p:txBody>
      </p:sp>
    </p:spTree>
    <p:extLst>
      <p:ext uri="{BB962C8B-B14F-4D97-AF65-F5344CB8AC3E}">
        <p14:creationId xmlns:p14="http://schemas.microsoft.com/office/powerpoint/2010/main" val="283772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dirty="0" err="1">
                <a:latin typeface="Arial" charset="0"/>
                <a:ea typeface="ＭＳ Ｐゴシック" charset="0"/>
                <a:cs typeface="ＭＳ Ｐゴシック" charset="0"/>
              </a:rPr>
              <a:t>Backoff</a:t>
            </a:r>
            <a:r>
              <a:rPr lang="en-US" dirty="0">
                <a:latin typeface="Arial" charset="0"/>
                <a:ea typeface="ＭＳ Ｐゴシック" charset="0"/>
                <a:cs typeface="ＭＳ Ｐゴシック" charset="0"/>
              </a:rPr>
              <a:t> and Interpolation</a:t>
            </a:r>
          </a:p>
        </p:txBody>
      </p:sp>
      <p:sp>
        <p:nvSpPr>
          <p:cNvPr id="57346" name="Rectangle 3"/>
          <p:cNvSpPr>
            <a:spLocks noGrp="1" noChangeArrowheads="1"/>
          </p:cNvSpPr>
          <p:nvPr>
            <p:ph type="body" idx="1"/>
          </p:nvPr>
        </p:nvSpPr>
        <p:spPr>
          <a:xfrm>
            <a:off x="406400" y="1803400"/>
            <a:ext cx="11379200" cy="4876800"/>
          </a:xfrm>
        </p:spPr>
        <p:txBody>
          <a:bodyPr/>
          <a:lstStyle/>
          <a:p>
            <a:pPr marL="0" indent="0" eaLnBrk="1" hangingPunct="1">
              <a:buNone/>
            </a:pPr>
            <a:r>
              <a:rPr lang="en-US" dirty="0">
                <a:ea typeface="ＭＳ Ｐゴシック" charset="0"/>
              </a:rPr>
              <a:t>Sometimes it helps to use </a:t>
            </a:r>
            <a:r>
              <a:rPr lang="en-US" b="1" dirty="0">
                <a:ea typeface="ＭＳ Ｐゴシック" charset="0"/>
              </a:rPr>
              <a:t>less</a:t>
            </a:r>
            <a:r>
              <a:rPr lang="en-US" dirty="0">
                <a:ea typeface="ＭＳ Ｐゴシック" charset="0"/>
              </a:rPr>
              <a:t> context</a:t>
            </a:r>
            <a:endParaRPr lang="en-US" altLang="ja-JP" dirty="0">
              <a:ea typeface="ＭＳ Ｐゴシック" charset="0"/>
            </a:endParaRPr>
          </a:p>
          <a:p>
            <a:pPr marL="457200" lvl="1" indent="0" eaLnBrk="1" hangingPunct="1">
              <a:buNone/>
            </a:pPr>
            <a:r>
              <a:rPr lang="en-US" dirty="0">
                <a:ea typeface="ＭＳ Ｐゴシック" charset="0"/>
              </a:rPr>
              <a:t>Condition on less context for contexts you haven’</a:t>
            </a:r>
            <a:r>
              <a:rPr lang="en-US" altLang="ja-JP" dirty="0">
                <a:ea typeface="ＭＳ Ｐゴシック" charset="0"/>
              </a:rPr>
              <a:t>t learned much about </a:t>
            </a:r>
            <a:endParaRPr lang="en-US" b="1" dirty="0">
              <a:ea typeface="ＭＳ Ｐゴシック" charset="0"/>
            </a:endParaRPr>
          </a:p>
          <a:p>
            <a:pPr marL="0" indent="0" eaLnBrk="1" hangingPunct="1">
              <a:buNone/>
            </a:pPr>
            <a:r>
              <a:rPr lang="en-US" b="1" dirty="0" err="1">
                <a:ea typeface="ＭＳ Ｐゴシック" charset="0"/>
              </a:rPr>
              <a:t>Backoff</a:t>
            </a:r>
            <a:r>
              <a:rPr lang="en-US" b="1" dirty="0">
                <a:ea typeface="ＭＳ Ｐゴシック" charset="0"/>
              </a:rPr>
              <a:t>: </a:t>
            </a:r>
          </a:p>
          <a:p>
            <a:pPr marL="457200" lvl="1" indent="0">
              <a:buNone/>
            </a:pPr>
            <a:r>
              <a:rPr lang="en-US" dirty="0">
                <a:ea typeface="ＭＳ Ｐゴシック" charset="0"/>
              </a:rPr>
              <a:t>use trigram if you have good evidence,</a:t>
            </a:r>
          </a:p>
          <a:p>
            <a:pPr marL="457200" lvl="1" indent="0">
              <a:buNone/>
            </a:pPr>
            <a:r>
              <a:rPr lang="en-US" dirty="0">
                <a:ea typeface="ＭＳ Ｐゴシック" charset="0"/>
              </a:rPr>
              <a:t>otherwise bigram, otherwise unigram</a:t>
            </a:r>
          </a:p>
          <a:p>
            <a:pPr marL="0" indent="0" eaLnBrk="1" hangingPunct="1">
              <a:buNone/>
            </a:pPr>
            <a:r>
              <a:rPr lang="en-US" b="1" dirty="0">
                <a:ea typeface="ＭＳ Ｐゴシック" charset="0"/>
              </a:rPr>
              <a:t>Interpolation: </a:t>
            </a:r>
          </a:p>
          <a:p>
            <a:pPr marL="457200" lvl="1" indent="0">
              <a:buNone/>
            </a:pPr>
            <a:r>
              <a:rPr lang="en-US" dirty="0">
                <a:ea typeface="ＭＳ Ｐゴシック" charset="0"/>
              </a:rPr>
              <a:t>mix unigram, bigram, trigram</a:t>
            </a:r>
          </a:p>
          <a:p>
            <a:pPr marL="457200" lvl="1" indent="0">
              <a:buNone/>
            </a:pPr>
            <a:endParaRPr lang="en-US" dirty="0">
              <a:ea typeface="ＭＳ Ｐゴシック" charset="0"/>
            </a:endParaRPr>
          </a:p>
          <a:p>
            <a:pPr marL="0" indent="0">
              <a:buNone/>
            </a:pPr>
            <a:r>
              <a:rPr lang="en-US" dirty="0">
                <a:ea typeface="ＭＳ Ｐゴシック" charset="0"/>
              </a:rPr>
              <a:t>Interpolation works better</a:t>
            </a:r>
          </a:p>
        </p:txBody>
      </p:sp>
    </p:spTree>
    <p:extLst>
      <p:ext uri="{BB962C8B-B14F-4D97-AF65-F5344CB8AC3E}">
        <p14:creationId xmlns:p14="http://schemas.microsoft.com/office/powerpoint/2010/main" val="184933935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dirty="0"/>
              <a:t>Linear Interpolation</a:t>
            </a:r>
          </a:p>
        </p:txBody>
      </p:sp>
      <p:sp>
        <p:nvSpPr>
          <p:cNvPr id="168963" name="Rectangle 3"/>
          <p:cNvSpPr>
            <a:spLocks noGrp="1" noChangeArrowheads="1"/>
          </p:cNvSpPr>
          <p:nvPr>
            <p:ph type="body" idx="1"/>
          </p:nvPr>
        </p:nvSpPr>
        <p:spPr>
          <a:xfrm>
            <a:off x="304800" y="1803400"/>
            <a:ext cx="11379200" cy="4445000"/>
          </a:xfrm>
        </p:spPr>
        <p:txBody>
          <a:bodyPr/>
          <a:lstStyle/>
          <a:p>
            <a:pPr marL="0" indent="0" eaLnBrk="1" hangingPunct="1">
              <a:buNone/>
            </a:pPr>
            <a:r>
              <a:rPr lang="en-US" sz="3733" dirty="0">
                <a:latin typeface="Calibri" charset="0"/>
              </a:rPr>
              <a:t>Simple interpolation</a:t>
            </a:r>
          </a:p>
          <a:p>
            <a:pPr marL="0" indent="0" eaLnBrk="1" hangingPunct="1">
              <a:buNone/>
            </a:pPr>
            <a:endParaRPr lang="en-US" sz="3733" dirty="0">
              <a:latin typeface="Calibri" charset="0"/>
            </a:endParaRPr>
          </a:p>
          <a:p>
            <a:pPr marL="0" indent="0">
              <a:buNone/>
            </a:pPr>
            <a:endParaRPr lang="en-US" sz="3733" dirty="0">
              <a:latin typeface="Calibri" charset="0"/>
            </a:endParaRPr>
          </a:p>
          <a:p>
            <a:pPr marL="0" indent="0" eaLnBrk="1" hangingPunct="1">
              <a:buNone/>
            </a:pPr>
            <a:r>
              <a:rPr lang="en-US" sz="3733" dirty="0">
                <a:latin typeface="Calibri" charset="0"/>
              </a:rPr>
              <a:t>Lambdas conditional on context: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4227143-1412-4157-960F-E42B68E81351}"/>
                  </a:ext>
                </a:extLst>
              </p:cNvPr>
              <p:cNvSpPr txBox="1"/>
              <p:nvPr/>
            </p:nvSpPr>
            <p:spPr>
              <a:xfrm>
                <a:off x="2340755" y="2511457"/>
                <a:ext cx="5299656" cy="1155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sz="2400" b="0" i="1" smtClean="0">
                              <a:latin typeface="Cambria Math" panose="02040503050406030204" pitchFamily="18" charset="0"/>
                            </a:rPr>
                          </m:ctrlPr>
                        </m:eqArr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𝑃</m:t>
                              </m:r>
                            </m:e>
                          </m:acc>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e>
                          </m:d>
                          <m:r>
                            <a:rPr lang="en-US" sz="2400" b="0" i="1" smtClean="0">
                              <a:latin typeface="Cambria Math" panose="02040503050406030204" pitchFamily="18" charset="0"/>
                            </a:rPr>
                            <m:t>&amp;=</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r>
                                    <a:rPr lang="en-US" sz="2400" i="1">
                                      <a:latin typeface="Cambria Math" panose="02040503050406030204" pitchFamily="18" charset="0"/>
                                    </a:rPr>
                                    <m:t>−1</m:t>
                                  </m:r>
                                </m:sub>
                              </m:sSub>
                            </m:e>
                          </m:d>
                        </m:e>
                        <m:e>
                          <m:r>
                            <a:rPr lang="en-US" sz="2400" b="0" i="1" smtClean="0">
                              <a:latin typeface="Cambria Math" panose="02040503050406030204" pitchFamily="18" charset="0"/>
                            </a:rPr>
                            <m:t> &amp;+</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𝜆</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e>
                        <m:e>
                          <m:r>
                            <a:rPr lang="en-US" sz="2400" b="0" i="1" smtClean="0">
                              <a:latin typeface="Cambria Math" panose="02040503050406030204" pitchFamily="18" charset="0"/>
                            </a:rPr>
                            <m:t>&amp;+</m:t>
                          </m:r>
                          <m:sSub>
                            <m:sSubPr>
                              <m:ctrlPr>
                                <a:rPr lang="en-US" sz="2400" i="1">
                                  <a:latin typeface="Cambria Math" panose="02040503050406030204" pitchFamily="18" charset="0"/>
                                </a:rPr>
                              </m:ctrlPr>
                            </m:sSubPr>
                            <m:e>
                              <m:r>
                                <a:rPr lang="en-US" sz="2400" i="1">
                                  <a:latin typeface="Cambria Math" panose="02040503050406030204" pitchFamily="18" charset="0"/>
                                </a:rPr>
                                <m:t>𝜆</m:t>
                              </m:r>
                            </m:e>
                            <m:sub>
                              <m:r>
                                <a:rPr lang="en-US" sz="2400" b="0" i="1" smtClean="0">
                                  <a:latin typeface="Cambria Math" panose="02040503050406030204" pitchFamily="18" charset="0"/>
                                </a:rPr>
                                <m:t>3</m:t>
                              </m:r>
                            </m:sub>
                          </m:sSub>
                          <m:r>
                            <a:rPr lang="en-US" sz="2400" i="1">
                              <a:latin typeface="Cambria Math" panose="02040503050406030204" pitchFamily="18" charset="0"/>
                            </a:rPr>
                            <m:t>𝑃</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r>
                            <a:rPr lang="en-US" sz="2400" i="1">
                              <a:latin typeface="Cambria Math" panose="02040503050406030204" pitchFamily="18" charset="0"/>
                            </a:rPr>
                            <m:t>)</m:t>
                          </m:r>
                        </m:e>
                      </m:eqArr>
                    </m:oMath>
                  </m:oMathPara>
                </a14:m>
                <a:endParaRPr lang="en-US" sz="2400" dirty="0"/>
              </a:p>
            </p:txBody>
          </p:sp>
        </mc:Choice>
        <mc:Fallback xmlns="">
          <p:sp>
            <p:nvSpPr>
              <p:cNvPr id="2" name="TextBox 1">
                <a:extLst>
                  <a:ext uri="{FF2B5EF4-FFF2-40B4-BE49-F238E27FC236}">
                    <a16:creationId xmlns:a16="http://schemas.microsoft.com/office/drawing/2014/main" id="{04227143-1412-4157-960F-E42B68E81351}"/>
                  </a:ext>
                </a:extLst>
              </p:cNvPr>
              <p:cNvSpPr txBox="1">
                <a:spLocks noRot="1" noChangeAspect="1" noMove="1" noResize="1" noEditPoints="1" noAdjustHandles="1" noChangeArrowheads="1" noChangeShapeType="1" noTextEdit="1"/>
              </p:cNvSpPr>
              <p:nvPr/>
            </p:nvSpPr>
            <p:spPr>
              <a:xfrm>
                <a:off x="2340755" y="2511457"/>
                <a:ext cx="5299656" cy="115531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F0DA378-2BCB-43DD-AF4D-29F2ED8D5027}"/>
                  </a:ext>
                </a:extLst>
              </p:cNvPr>
              <p:cNvSpPr txBox="1"/>
              <p:nvPr/>
            </p:nvSpPr>
            <p:spPr>
              <a:xfrm>
                <a:off x="9106259" y="2461323"/>
                <a:ext cx="1813510" cy="11950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3200" i="1" smtClean="0">
                              <a:latin typeface="Cambria Math" panose="02040503050406030204" pitchFamily="18" charset="0"/>
                            </a:rPr>
                          </m:ctrlPr>
                        </m:naryPr>
                        <m:sub>
                          <m:r>
                            <m:rPr>
                              <m:brk m:alnAt="7"/>
                            </m:rPr>
                            <a:rPr lang="en-US" sz="3200" b="0" i="1" smtClean="0">
                              <a:latin typeface="Cambria Math" panose="02040503050406030204" pitchFamily="18" charset="0"/>
                            </a:rPr>
                            <m:t>𝑖</m:t>
                          </m:r>
                        </m:sub>
                        <m:sup/>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𝜆</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=1</m:t>
                          </m:r>
                        </m:e>
                      </m:nary>
                    </m:oMath>
                  </m:oMathPara>
                </a14:m>
                <a:endParaRPr lang="en-US" sz="3200" dirty="0"/>
              </a:p>
            </p:txBody>
          </p:sp>
        </mc:Choice>
        <mc:Fallback xmlns="">
          <p:sp>
            <p:nvSpPr>
              <p:cNvPr id="3" name="TextBox 2">
                <a:extLst>
                  <a:ext uri="{FF2B5EF4-FFF2-40B4-BE49-F238E27FC236}">
                    <a16:creationId xmlns:a16="http://schemas.microsoft.com/office/drawing/2014/main" id="{4F0DA378-2BCB-43DD-AF4D-29F2ED8D5027}"/>
                  </a:ext>
                </a:extLst>
              </p:cNvPr>
              <p:cNvSpPr txBox="1">
                <a:spLocks noRot="1" noChangeAspect="1" noMove="1" noResize="1" noEditPoints="1" noAdjustHandles="1" noChangeArrowheads="1" noChangeShapeType="1" noTextEdit="1"/>
              </p:cNvSpPr>
              <p:nvPr/>
            </p:nvSpPr>
            <p:spPr>
              <a:xfrm>
                <a:off x="9106259" y="2461323"/>
                <a:ext cx="1813510" cy="119500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B9A8A54-1CB1-429C-8CB5-671F14E52003}"/>
                  </a:ext>
                </a:extLst>
              </p:cNvPr>
              <p:cNvSpPr txBox="1"/>
              <p:nvPr/>
            </p:nvSpPr>
            <p:spPr>
              <a:xfrm>
                <a:off x="2263805" y="4242801"/>
                <a:ext cx="6760953" cy="25955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sz="2400" i="1" smtClean="0">
                              <a:latin typeface="Cambria Math" panose="02040503050406030204" pitchFamily="18" charset="0"/>
                            </a:rPr>
                          </m:ctrlPr>
                        </m:eqArrPr>
                        <m:e>
                          <m:acc>
                            <m:accPr>
                              <m:chr m:val="̂"/>
                              <m:ctrlPr>
                                <a:rPr lang="en-US" sz="2400" i="1">
                                  <a:latin typeface="Cambria Math" panose="02040503050406030204" pitchFamily="18" charset="0"/>
                                </a:rPr>
                              </m:ctrlPr>
                            </m:accPr>
                            <m:e>
                              <m:r>
                                <a:rPr lang="en-US" sz="2400" i="1">
                                  <a:latin typeface="Cambria Math" panose="02040503050406030204" pitchFamily="18" charset="0"/>
                                </a:rPr>
                                <m:t>𝑃</m:t>
                              </m:r>
                            </m:e>
                          </m:acc>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r>
                                    <a:rPr lang="en-US" sz="2400" i="1">
                                      <a:latin typeface="Cambria Math" panose="02040503050406030204" pitchFamily="18" charset="0"/>
                                    </a:rPr>
                                    <m:t>−1</m:t>
                                  </m:r>
                                </m:sub>
                              </m:sSub>
                            </m:e>
                          </m:d>
                          <m:r>
                            <a:rPr lang="en-US" sz="2400" i="1">
                              <a:latin typeface="Cambria Math" panose="02040503050406030204" pitchFamily="18" charset="0"/>
                            </a:rPr>
                            <m:t>&amp;=</m:t>
                          </m:r>
                          <m:sSub>
                            <m:sSubPr>
                              <m:ctrlPr>
                                <a:rPr lang="en-US" sz="2400" i="1">
                                  <a:latin typeface="Cambria Math" panose="02040503050406030204" pitchFamily="18" charset="0"/>
                                </a:rPr>
                              </m:ctrlPr>
                            </m:sSubPr>
                            <m:e>
                              <m:r>
                                <a:rPr lang="en-US" sz="2400" i="1">
                                  <a:latin typeface="Cambria Math" panose="02040503050406030204" pitchFamily="18" charset="0"/>
                                </a:rPr>
                                <m:t>𝜆</m:t>
                              </m:r>
                            </m:e>
                            <m:sub>
                              <m:r>
                                <a:rPr lang="en-US" sz="2400" i="1">
                                  <a:latin typeface="Cambria Math" panose="02040503050406030204" pitchFamily="18" charset="0"/>
                                </a:rPr>
                                <m:t>1</m:t>
                              </m:r>
                            </m:sub>
                          </m:sSub>
                          <m:d>
                            <m:dPr>
                              <m:ctrlPr>
                                <a:rPr lang="en-US" sz="2400" i="1" smtClean="0">
                                  <a:latin typeface="Cambria Math" panose="02040503050406030204" pitchFamily="18" charset="0"/>
                                </a:rPr>
                              </m:ctrlPr>
                            </m:dPr>
                            <m:e>
                              <m:r>
                                <a:rPr lang="en-US" sz="2400" b="0" i="1" smtClean="0">
                                  <a:latin typeface="Cambria Math" panose="02040503050406030204" pitchFamily="18" charset="0"/>
                                </a:rPr>
                                <m:t>𝑤</m:t>
                              </m:r>
                              <m:f>
                                <m:fPr>
                                  <m:type m:val="noBar"/>
                                  <m:ctrlPr>
                                    <a:rPr lang="en-US" sz="240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−1</m:t>
                                  </m:r>
                                </m:num>
                                <m:den>
                                  <m:r>
                                    <a:rPr lang="en-US" sz="2400" b="0" i="1" smtClean="0">
                                      <a:latin typeface="Cambria Math" panose="02040503050406030204" pitchFamily="18" charset="0"/>
                                    </a:rPr>
                                    <m:t>𝑛</m:t>
                                  </m:r>
                                  <m:r>
                                    <a:rPr lang="en-US" sz="2400" b="0" i="1" smtClean="0">
                                      <a:latin typeface="Cambria Math" panose="02040503050406030204" pitchFamily="18" charset="0"/>
                                    </a:rPr>
                                    <m:t>−2</m:t>
                                  </m:r>
                                </m:den>
                              </m:f>
                            </m:e>
                          </m:d>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r>
                                    <a:rPr lang="en-US" sz="2400" i="1">
                                      <a:latin typeface="Cambria Math" panose="02040503050406030204" pitchFamily="18" charset="0"/>
                                    </a:rPr>
                                    <m:t>−1</m:t>
                                  </m:r>
                                </m:sub>
                              </m:sSub>
                            </m:e>
                          </m:d>
                        </m:e>
                        <m:e>
                          <m:r>
                            <a:rPr lang="en-US" sz="2400" i="1">
                              <a:latin typeface="Cambria Math" panose="02040503050406030204" pitchFamily="18" charset="0"/>
                            </a:rPr>
                            <m:t> &amp;+</m:t>
                          </m:r>
                          <m:sSub>
                            <m:sSubPr>
                              <m:ctrlPr>
                                <a:rPr lang="en-US" sz="2400" i="1">
                                  <a:latin typeface="Cambria Math" panose="02040503050406030204" pitchFamily="18" charset="0"/>
                                </a:rPr>
                              </m:ctrlPr>
                            </m:sSubPr>
                            <m:e>
                              <m:r>
                                <a:rPr lang="en-US" sz="2400" i="1">
                                  <a:latin typeface="Cambria Math" panose="02040503050406030204" pitchFamily="18" charset="0"/>
                                </a:rPr>
                                <m:t>𝜆</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𝑤</m:t>
                              </m:r>
                              <m:f>
                                <m:fPr>
                                  <m:type m:val="noBar"/>
                                  <m:ctrlPr>
                                    <a:rPr lang="en-US" sz="2400" i="1">
                                      <a:latin typeface="Cambria Math" panose="02040503050406030204" pitchFamily="18" charset="0"/>
                                    </a:rPr>
                                  </m:ctrlPr>
                                </m:fPr>
                                <m:num>
                                  <m:r>
                                    <a:rPr lang="en-US" sz="2400" i="1">
                                      <a:latin typeface="Cambria Math" panose="02040503050406030204" pitchFamily="18" charset="0"/>
                                    </a:rPr>
                                    <m:t>𝑛</m:t>
                                  </m:r>
                                  <m:r>
                                    <a:rPr lang="en-US" sz="2400" i="1">
                                      <a:latin typeface="Cambria Math" panose="02040503050406030204" pitchFamily="18" charset="0"/>
                                    </a:rPr>
                                    <m:t>−1</m:t>
                                  </m:r>
                                </m:num>
                                <m:den>
                                  <m:r>
                                    <a:rPr lang="en-US" sz="2400" i="1">
                                      <a:latin typeface="Cambria Math" panose="02040503050406030204" pitchFamily="18" charset="0"/>
                                    </a:rPr>
                                    <m:t>𝑛</m:t>
                                  </m:r>
                                  <m:r>
                                    <a:rPr lang="en-US" sz="2400" i="1">
                                      <a:latin typeface="Cambria Math" panose="02040503050406030204" pitchFamily="18" charset="0"/>
                                    </a:rPr>
                                    <m:t>−2</m:t>
                                  </m:r>
                                </m:den>
                              </m:f>
                            </m:e>
                          </m:d>
                          <m:r>
                            <a:rPr lang="en-US" sz="2400" i="1">
                              <a:latin typeface="Cambria Math" panose="02040503050406030204" pitchFamily="18" charset="0"/>
                            </a:rPr>
                            <m:t>𝑃</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r>
                                <a:rPr lang="en-US" sz="2400" i="1">
                                  <a:latin typeface="Cambria Math" panose="02040503050406030204" pitchFamily="18" charset="0"/>
                                </a:rPr>
                                <m:t>−1</m:t>
                              </m:r>
                            </m:sub>
                          </m:sSub>
                          <m:r>
                            <a:rPr lang="en-US" sz="2400" i="1">
                              <a:latin typeface="Cambria Math" panose="02040503050406030204" pitchFamily="18" charset="0"/>
                            </a:rPr>
                            <m:t>)</m:t>
                          </m:r>
                        </m:e>
                        <m:e>
                          <m:r>
                            <a:rPr lang="en-US" sz="2400" i="1">
                              <a:latin typeface="Cambria Math" panose="02040503050406030204" pitchFamily="18" charset="0"/>
                            </a:rPr>
                            <m:t>&amp;+</m:t>
                          </m:r>
                          <m:sSub>
                            <m:sSubPr>
                              <m:ctrlPr>
                                <a:rPr lang="en-US" sz="2400" i="1">
                                  <a:latin typeface="Cambria Math" panose="02040503050406030204" pitchFamily="18" charset="0"/>
                                </a:rPr>
                              </m:ctrlPr>
                            </m:sSubPr>
                            <m:e>
                              <m:r>
                                <a:rPr lang="en-US" sz="2400" i="1">
                                  <a:latin typeface="Cambria Math" panose="02040503050406030204" pitchFamily="18" charset="0"/>
                                </a:rPr>
                                <m:t>𝜆</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𝑤</m:t>
                              </m:r>
                              <m:f>
                                <m:fPr>
                                  <m:type m:val="noBar"/>
                                  <m:ctrlPr>
                                    <a:rPr lang="en-US" sz="2400" i="1">
                                      <a:latin typeface="Cambria Math" panose="02040503050406030204" pitchFamily="18" charset="0"/>
                                    </a:rPr>
                                  </m:ctrlPr>
                                </m:fPr>
                                <m:num>
                                  <m:r>
                                    <a:rPr lang="en-US" sz="2400" i="1">
                                      <a:latin typeface="Cambria Math" panose="02040503050406030204" pitchFamily="18" charset="0"/>
                                    </a:rPr>
                                    <m:t>𝑛</m:t>
                                  </m:r>
                                  <m:r>
                                    <a:rPr lang="en-US" sz="2400" i="1">
                                      <a:latin typeface="Cambria Math" panose="02040503050406030204" pitchFamily="18" charset="0"/>
                                    </a:rPr>
                                    <m:t>−1</m:t>
                                  </m:r>
                                </m:num>
                                <m:den>
                                  <m:r>
                                    <a:rPr lang="en-US" sz="2400" i="1">
                                      <a:latin typeface="Cambria Math" panose="02040503050406030204" pitchFamily="18" charset="0"/>
                                    </a:rPr>
                                    <m:t>𝑛</m:t>
                                  </m:r>
                                  <m:r>
                                    <a:rPr lang="en-US" sz="2400" i="1">
                                      <a:latin typeface="Cambria Math" panose="02040503050406030204" pitchFamily="18" charset="0"/>
                                    </a:rPr>
                                    <m:t>−2</m:t>
                                  </m:r>
                                </m:den>
                              </m:f>
                            </m:e>
                          </m:d>
                          <m:r>
                            <a:rPr lang="en-US" sz="2400" i="1">
                              <a:latin typeface="Cambria Math" panose="02040503050406030204" pitchFamily="18"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m:t>
                          </m:r>
                        </m:e>
                      </m:eqArr>
                    </m:oMath>
                  </m:oMathPara>
                </a14:m>
                <a:endParaRPr lang="en-US" sz="2400" dirty="0"/>
              </a:p>
            </p:txBody>
          </p:sp>
        </mc:Choice>
        <mc:Fallback xmlns="">
          <p:sp>
            <p:nvSpPr>
              <p:cNvPr id="4" name="TextBox 3">
                <a:extLst>
                  <a:ext uri="{FF2B5EF4-FFF2-40B4-BE49-F238E27FC236}">
                    <a16:creationId xmlns:a16="http://schemas.microsoft.com/office/drawing/2014/main" id="{AB9A8A54-1CB1-429C-8CB5-671F14E52003}"/>
                  </a:ext>
                </a:extLst>
              </p:cNvPr>
              <p:cNvSpPr txBox="1">
                <a:spLocks noRot="1" noChangeAspect="1" noMove="1" noResize="1" noEditPoints="1" noAdjustHandles="1" noChangeArrowheads="1" noChangeShapeType="1" noTextEdit="1"/>
              </p:cNvSpPr>
              <p:nvPr/>
            </p:nvSpPr>
            <p:spPr>
              <a:xfrm>
                <a:off x="2263805" y="4242801"/>
                <a:ext cx="6760953" cy="259558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717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US" dirty="0"/>
              <a:t>How to set the lambdas?</a:t>
            </a:r>
          </a:p>
        </p:txBody>
      </p:sp>
      <p:sp>
        <p:nvSpPr>
          <p:cNvPr id="171011" name="Rectangle 3"/>
          <p:cNvSpPr>
            <a:spLocks noGrp="1" noChangeArrowheads="1"/>
          </p:cNvSpPr>
          <p:nvPr>
            <p:ph type="body" idx="1"/>
          </p:nvPr>
        </p:nvSpPr>
        <p:spPr>
          <a:xfrm>
            <a:off x="508000" y="1701800"/>
            <a:ext cx="11684000" cy="4978400"/>
          </a:xfrm>
        </p:spPr>
        <p:txBody>
          <a:bodyPr/>
          <a:lstStyle/>
          <a:p>
            <a:pPr eaLnBrk="1" hangingPunct="1"/>
            <a:r>
              <a:rPr lang="en-US" dirty="0">
                <a:latin typeface="Calibri" charset="0"/>
              </a:rPr>
              <a:t>Use a </a:t>
            </a:r>
            <a:r>
              <a:rPr lang="en-US" b="1" dirty="0">
                <a:latin typeface="Calibri" charset="0"/>
              </a:rPr>
              <a:t>held-out</a:t>
            </a:r>
            <a:r>
              <a:rPr lang="en-US" dirty="0">
                <a:latin typeface="Calibri" charset="0"/>
              </a:rPr>
              <a:t> corpus</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Choose </a:t>
            </a:r>
            <a:r>
              <a:rPr lang="en-US" dirty="0" err="1">
                <a:latin typeface="Calibri" charset="0"/>
              </a:rPr>
              <a:t>λs</a:t>
            </a:r>
            <a:r>
              <a:rPr lang="en-US" dirty="0">
                <a:latin typeface="Calibri" charset="0"/>
              </a:rPr>
              <a:t> to maximize the probability of held-out data:</a:t>
            </a:r>
          </a:p>
          <a:p>
            <a:pPr lvl="1" eaLnBrk="1" hangingPunct="1"/>
            <a:r>
              <a:rPr lang="en-US" sz="3200" dirty="0">
                <a:latin typeface="Calibri" charset="0"/>
              </a:rPr>
              <a:t>Fix the N-gram probabilities (on the training data)</a:t>
            </a:r>
          </a:p>
          <a:p>
            <a:pPr lvl="1"/>
            <a:r>
              <a:rPr lang="en-US" sz="3200" dirty="0">
                <a:latin typeface="Calibri" charset="0"/>
              </a:rPr>
              <a:t>Then search for </a:t>
            </a:r>
            <a:r>
              <a:rPr lang="en-US" sz="3200" dirty="0" err="1">
                <a:latin typeface="Calibri" charset="0"/>
              </a:rPr>
              <a:t>λs</a:t>
            </a:r>
            <a:r>
              <a:rPr lang="en-US" sz="3200" dirty="0">
                <a:latin typeface="Calibri" charset="0"/>
              </a:rPr>
              <a:t> that give largest probability to held-out set:</a:t>
            </a:r>
          </a:p>
          <a:p>
            <a:pPr lvl="1" eaLnBrk="1" hangingPunct="1"/>
            <a:endParaRPr lang="en-US" sz="3200" dirty="0">
              <a:latin typeface="Calibri" charset="0"/>
            </a:endParaRPr>
          </a:p>
        </p:txBody>
      </p:sp>
      <p:sp>
        <p:nvSpPr>
          <p:cNvPr id="4" name="Round Single Corner Rectangle 3"/>
          <p:cNvSpPr/>
          <p:nvPr/>
        </p:nvSpPr>
        <p:spPr>
          <a:xfrm>
            <a:off x="711200" y="2311400"/>
            <a:ext cx="4673600" cy="1016000"/>
          </a:xfrm>
          <a:prstGeom prst="round1Rect">
            <a:avLst>
              <a:gd name="adj" fmla="val 0"/>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733" dirty="0"/>
              <a:t>Training Data</a:t>
            </a:r>
          </a:p>
        </p:txBody>
      </p:sp>
      <p:sp>
        <p:nvSpPr>
          <p:cNvPr id="5" name="Round Single Corner Rectangle 4"/>
          <p:cNvSpPr/>
          <p:nvPr/>
        </p:nvSpPr>
        <p:spPr>
          <a:xfrm>
            <a:off x="5689601" y="2311400"/>
            <a:ext cx="1766956" cy="1016000"/>
          </a:xfrm>
          <a:prstGeom prst="round1Rect">
            <a:avLst>
              <a:gd name="adj" fmla="val 0"/>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Held-Out Data</a:t>
            </a:r>
          </a:p>
        </p:txBody>
      </p:sp>
      <p:sp>
        <p:nvSpPr>
          <p:cNvPr id="6" name="Round Single Corner Rectangle 5"/>
          <p:cNvSpPr/>
          <p:nvPr/>
        </p:nvSpPr>
        <p:spPr>
          <a:xfrm>
            <a:off x="7721600" y="2311400"/>
            <a:ext cx="1976581" cy="1016000"/>
          </a:xfrm>
          <a:prstGeom prst="round1Rect">
            <a:avLst>
              <a:gd name="adj" fmla="val 0"/>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Test </a:t>
            </a:r>
          </a:p>
          <a:p>
            <a:pPr algn="ctr"/>
            <a:r>
              <a:rPr lang="en-US" sz="3200" dirty="0"/>
              <a:t>Data</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FCB97-8C6D-4F2A-8711-D6E4F9292CA7}"/>
                  </a:ext>
                </a:extLst>
              </p:cNvPr>
              <p:cNvSpPr txBox="1"/>
              <p:nvPr/>
            </p:nvSpPr>
            <p:spPr>
              <a:xfrm>
                <a:off x="1288011" y="5335480"/>
                <a:ext cx="8803179"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log</m:t>
                          </m:r>
                        </m:fName>
                        <m:e>
                          <m:r>
                            <a:rPr lang="en-US" sz="2800" b="0" i="1" smtClean="0">
                              <a:latin typeface="Cambria Math" panose="02040503050406030204" pitchFamily="18" charset="0"/>
                            </a:rPr>
                            <m:t>𝑃</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𝑛</m:t>
                              </m:r>
                            </m:sub>
                          </m:sSub>
                          <m:r>
                            <a:rPr lang="en-US" sz="2800" b="0" i="1" smtClean="0">
                              <a:latin typeface="Cambria Math" panose="02040503050406030204" pitchFamily="18" charset="0"/>
                            </a:rPr>
                            <m:t>|</m:t>
                          </m:r>
                          <m:r>
                            <a:rPr lang="en-US" sz="2800" b="0" i="1" smtClean="0">
                              <a:latin typeface="Cambria Math" panose="02040503050406030204" pitchFamily="18" charset="0"/>
                            </a:rPr>
                            <m:t>𝑀</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e>
                                <m:sub>
                                  <m:r>
                                    <a:rPr lang="en-US" sz="2800" b="0" i="1" smtClean="0">
                                      <a:latin typeface="Cambria Math" panose="02040503050406030204" pitchFamily="18" charset="0"/>
                                    </a:rPr>
                                    <m:t>𝑘</m:t>
                                  </m:r>
                                </m:sub>
                              </m:sSub>
                            </m:e>
                          </m:d>
                          <m:r>
                            <a:rPr lang="en-US" sz="2800" b="0" i="1" smtClean="0">
                              <a:latin typeface="Cambria Math" panose="02040503050406030204" pitchFamily="18" charset="0"/>
                            </a:rPr>
                            <m:t>)</m:t>
                          </m:r>
                        </m:e>
                      </m:func>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sub>
                        <m:sup/>
                        <m:e>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log</m:t>
                              </m:r>
                            </m:fNa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𝑀</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e>
                                        <m:sub>
                                          <m:r>
                                            <a:rPr lang="en-US" sz="2800" b="0" i="1" smtClean="0">
                                              <a:latin typeface="Cambria Math" panose="02040503050406030204" pitchFamily="18" charset="0"/>
                                            </a:rPr>
                                            <m:t>𝑘</m:t>
                                          </m:r>
                                        </m:sub>
                                      </m:sSub>
                                    </m:e>
                                  </m:d>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e>
                          </m:func>
                        </m:e>
                      </m:nary>
                    </m:oMath>
                  </m:oMathPara>
                </a14:m>
                <a:endParaRPr lang="en-US" sz="2800" dirty="0"/>
              </a:p>
            </p:txBody>
          </p:sp>
        </mc:Choice>
        <mc:Fallback xmlns="">
          <p:sp>
            <p:nvSpPr>
              <p:cNvPr id="2" name="TextBox 1">
                <a:extLst>
                  <a:ext uri="{FF2B5EF4-FFF2-40B4-BE49-F238E27FC236}">
                    <a16:creationId xmlns:a16="http://schemas.microsoft.com/office/drawing/2014/main" id="{D78FCB97-8C6D-4F2A-8711-D6E4F9292CA7}"/>
                  </a:ext>
                </a:extLst>
              </p:cNvPr>
              <p:cNvSpPr txBox="1">
                <a:spLocks noRot="1" noChangeAspect="1" noMove="1" noResize="1" noEditPoints="1" noAdjustHandles="1" noChangeArrowheads="1" noChangeShapeType="1" noTextEdit="1"/>
              </p:cNvSpPr>
              <p:nvPr/>
            </p:nvSpPr>
            <p:spPr>
              <a:xfrm>
                <a:off x="1288011" y="5335480"/>
                <a:ext cx="8803179" cy="104554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33206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t>How to compute P(W)</a:t>
            </a:r>
          </a:p>
        </p:txBody>
      </p:sp>
      <p:sp>
        <p:nvSpPr>
          <p:cNvPr id="65539" name="Rectangle 3"/>
          <p:cNvSpPr>
            <a:spLocks noGrp="1" noChangeArrowheads="1"/>
          </p:cNvSpPr>
          <p:nvPr>
            <p:ph idx="1"/>
          </p:nvPr>
        </p:nvSpPr>
        <p:spPr/>
        <p:txBody>
          <a:bodyPr/>
          <a:lstStyle/>
          <a:p>
            <a:pPr eaLnBrk="1" hangingPunct="1"/>
            <a:r>
              <a:rPr lang="en-US" dirty="0">
                <a:latin typeface="Calibri" charset="0"/>
              </a:rPr>
              <a:t>How to compute this joint probability:</a:t>
            </a:r>
          </a:p>
          <a:p>
            <a:pPr eaLnBrk="1" hangingPunct="1"/>
            <a:endParaRPr lang="en-US" dirty="0">
              <a:latin typeface="Calibri" charset="0"/>
            </a:endParaRPr>
          </a:p>
          <a:p>
            <a:pPr lvl="1" eaLnBrk="1" hangingPunct="1"/>
            <a:r>
              <a:rPr lang="en-US" sz="3733" dirty="0">
                <a:latin typeface="Calibri" charset="0"/>
              </a:rPr>
              <a:t>P(the, underdog, Philadelphia, Eagles, won)</a:t>
            </a:r>
          </a:p>
          <a:p>
            <a:pPr lvl="1" eaLnBrk="1" hangingPunct="1"/>
            <a:endParaRPr lang="en-US" dirty="0">
              <a:latin typeface="Calibri" charset="0"/>
            </a:endParaRPr>
          </a:p>
          <a:p>
            <a:pPr eaLnBrk="1" hangingPunct="1"/>
            <a:r>
              <a:rPr lang="en-US" dirty="0">
                <a:latin typeface="Calibri" charset="0"/>
              </a:rPr>
              <a:t>Intuition: let’s rely on the Chain Rule of Probability</a:t>
            </a:r>
          </a:p>
        </p:txBody>
      </p:sp>
    </p:spTree>
    <p:extLst>
      <p:ext uri="{BB962C8B-B14F-4D97-AF65-F5344CB8AC3E}">
        <p14:creationId xmlns:p14="http://schemas.microsoft.com/office/powerpoint/2010/main" val="20506280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en-US"/>
              <a:t>Unknown words: Open versus closed vocabulary tasks</a:t>
            </a:r>
          </a:p>
        </p:txBody>
      </p:sp>
      <p:sp>
        <p:nvSpPr>
          <p:cNvPr id="145411" name="Rectangle 3"/>
          <p:cNvSpPr>
            <a:spLocks noGrp="1" noChangeArrowheads="1"/>
          </p:cNvSpPr>
          <p:nvPr>
            <p:ph sz="quarter" idx="1"/>
          </p:nvPr>
        </p:nvSpPr>
        <p:spPr>
          <a:xfrm>
            <a:off x="406400" y="1600200"/>
            <a:ext cx="11379200" cy="4445000"/>
          </a:xfrm>
        </p:spPr>
        <p:txBody>
          <a:bodyPr>
            <a:normAutofit fontScale="92500" lnSpcReduction="20000"/>
          </a:bodyPr>
          <a:lstStyle/>
          <a:p>
            <a:pPr eaLnBrk="1" hangingPunct="1">
              <a:lnSpc>
                <a:spcPct val="90000"/>
              </a:lnSpc>
            </a:pPr>
            <a:r>
              <a:rPr lang="en-US" sz="2667" dirty="0">
                <a:latin typeface="Calibri" charset="0"/>
              </a:rPr>
              <a:t>If we know all the words in advanced</a:t>
            </a:r>
          </a:p>
          <a:p>
            <a:pPr lvl="1" eaLnBrk="1" hangingPunct="1">
              <a:lnSpc>
                <a:spcPct val="90000"/>
              </a:lnSpc>
            </a:pPr>
            <a:r>
              <a:rPr lang="en-US" dirty="0">
                <a:latin typeface="Calibri" charset="0"/>
              </a:rPr>
              <a:t>Vocabulary V is fixed</a:t>
            </a:r>
          </a:p>
          <a:p>
            <a:pPr lvl="1" eaLnBrk="1" hangingPunct="1">
              <a:lnSpc>
                <a:spcPct val="90000"/>
              </a:lnSpc>
            </a:pPr>
            <a:r>
              <a:rPr lang="en-US" dirty="0">
                <a:latin typeface="Calibri" charset="0"/>
              </a:rPr>
              <a:t>Closed vocabulary task</a:t>
            </a:r>
          </a:p>
          <a:p>
            <a:pPr eaLnBrk="1" hangingPunct="1">
              <a:lnSpc>
                <a:spcPct val="90000"/>
              </a:lnSpc>
            </a:pPr>
            <a:r>
              <a:rPr lang="en-US" sz="2667" dirty="0">
                <a:latin typeface="Calibri" charset="0"/>
              </a:rPr>
              <a:t>Often we don’t know this</a:t>
            </a:r>
          </a:p>
          <a:p>
            <a:pPr lvl="1" eaLnBrk="1" hangingPunct="1">
              <a:lnSpc>
                <a:spcPct val="90000"/>
              </a:lnSpc>
            </a:pPr>
            <a:r>
              <a:rPr lang="en-US" b="1" dirty="0">
                <a:latin typeface="Calibri" charset="0"/>
              </a:rPr>
              <a:t>Out Of Vocabulary</a:t>
            </a:r>
            <a:r>
              <a:rPr lang="en-US" dirty="0">
                <a:latin typeface="Calibri" charset="0"/>
              </a:rPr>
              <a:t> = OOV words</a:t>
            </a:r>
          </a:p>
          <a:p>
            <a:pPr lvl="1" eaLnBrk="1" hangingPunct="1">
              <a:lnSpc>
                <a:spcPct val="90000"/>
              </a:lnSpc>
            </a:pPr>
            <a:r>
              <a:rPr lang="en-US" dirty="0">
                <a:latin typeface="Calibri" charset="0"/>
              </a:rPr>
              <a:t>Open vocabulary task</a:t>
            </a:r>
          </a:p>
          <a:p>
            <a:pPr eaLnBrk="1" hangingPunct="1">
              <a:lnSpc>
                <a:spcPct val="90000"/>
              </a:lnSpc>
            </a:pPr>
            <a:r>
              <a:rPr lang="en-US" sz="2667" dirty="0">
                <a:latin typeface="Calibri" charset="0"/>
              </a:rPr>
              <a:t>Instead: create an unknown word token &lt;UNK&gt;</a:t>
            </a:r>
          </a:p>
          <a:p>
            <a:pPr lvl="1" eaLnBrk="1" hangingPunct="1">
              <a:lnSpc>
                <a:spcPct val="90000"/>
              </a:lnSpc>
            </a:pPr>
            <a:r>
              <a:rPr lang="en-US" dirty="0">
                <a:latin typeface="Calibri" charset="0"/>
              </a:rPr>
              <a:t>Training of &lt;UNK&gt; probabilities</a:t>
            </a:r>
          </a:p>
          <a:p>
            <a:pPr lvl="2" eaLnBrk="1" hangingPunct="1">
              <a:lnSpc>
                <a:spcPct val="90000"/>
              </a:lnSpc>
            </a:pPr>
            <a:r>
              <a:rPr lang="en-US" sz="2133" dirty="0">
                <a:latin typeface="Calibri" charset="0"/>
              </a:rPr>
              <a:t>Create a fixed lexicon L of size V</a:t>
            </a:r>
          </a:p>
          <a:p>
            <a:pPr lvl="2" eaLnBrk="1" hangingPunct="1">
              <a:lnSpc>
                <a:spcPct val="90000"/>
              </a:lnSpc>
            </a:pPr>
            <a:r>
              <a:rPr lang="en-US" sz="2133" dirty="0">
                <a:latin typeface="Calibri" charset="0"/>
              </a:rPr>
              <a:t>At text normalization phase, any training word not in L changed to  &lt;UNK&gt;</a:t>
            </a:r>
          </a:p>
          <a:p>
            <a:pPr lvl="2" eaLnBrk="1" hangingPunct="1">
              <a:lnSpc>
                <a:spcPct val="90000"/>
              </a:lnSpc>
            </a:pPr>
            <a:r>
              <a:rPr lang="en-US" sz="2133" dirty="0">
                <a:latin typeface="Calibri" charset="0"/>
              </a:rPr>
              <a:t>Now we train its probabilities like a normal word</a:t>
            </a:r>
          </a:p>
          <a:p>
            <a:pPr lvl="1" eaLnBrk="1" hangingPunct="1">
              <a:lnSpc>
                <a:spcPct val="90000"/>
              </a:lnSpc>
            </a:pPr>
            <a:r>
              <a:rPr lang="en-US" dirty="0">
                <a:latin typeface="Calibri" charset="0"/>
              </a:rPr>
              <a:t>At decoding time</a:t>
            </a:r>
          </a:p>
          <a:p>
            <a:pPr lvl="2" eaLnBrk="1" hangingPunct="1">
              <a:lnSpc>
                <a:spcPct val="90000"/>
              </a:lnSpc>
            </a:pPr>
            <a:r>
              <a:rPr lang="en-US" sz="2133" dirty="0">
                <a:latin typeface="Calibri" charset="0"/>
              </a:rPr>
              <a:t>If text input: Use UNK probabilities for any word not in training</a:t>
            </a:r>
          </a:p>
        </p:txBody>
      </p:sp>
    </p:spTree>
    <p:extLst>
      <p:ext uri="{BB962C8B-B14F-4D97-AF65-F5344CB8AC3E}">
        <p14:creationId xmlns:p14="http://schemas.microsoft.com/office/powerpoint/2010/main" val="15948331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r>
              <a:rPr lang="en-US"/>
              <a:t>Huge web-scale n-grams</a:t>
            </a:r>
            <a:endParaRPr lang="en-US" dirty="0"/>
          </a:p>
        </p:txBody>
      </p:sp>
      <p:sp>
        <p:nvSpPr>
          <p:cNvPr id="88066" name="Rectangle 3"/>
          <p:cNvSpPr>
            <a:spLocks noGrp="1" noChangeArrowheads="1"/>
          </p:cNvSpPr>
          <p:nvPr>
            <p:ph type="body" idx="1"/>
          </p:nvPr>
        </p:nvSpPr>
        <p:spPr>
          <a:xfrm>
            <a:off x="406400" y="1701800"/>
            <a:ext cx="11379200" cy="4445000"/>
          </a:xfrm>
        </p:spPr>
        <p:txBody>
          <a:bodyPr>
            <a:normAutofit lnSpcReduction="10000"/>
          </a:bodyPr>
          <a:lstStyle/>
          <a:p>
            <a:pPr>
              <a:lnSpc>
                <a:spcPct val="90000"/>
              </a:lnSpc>
            </a:pPr>
            <a:r>
              <a:rPr lang="en-US" dirty="0"/>
              <a:t>How to deal with, e.g., Google N-gram corpus</a:t>
            </a:r>
          </a:p>
          <a:p>
            <a:pPr>
              <a:lnSpc>
                <a:spcPct val="90000"/>
              </a:lnSpc>
            </a:pPr>
            <a:r>
              <a:rPr lang="en-US" dirty="0"/>
              <a:t>Pruning</a:t>
            </a:r>
          </a:p>
          <a:p>
            <a:pPr lvl="1">
              <a:lnSpc>
                <a:spcPct val="90000"/>
              </a:lnSpc>
            </a:pPr>
            <a:r>
              <a:rPr lang="en-US" dirty="0"/>
              <a:t>Only store N-grams with count &gt; threshold.</a:t>
            </a:r>
          </a:p>
          <a:p>
            <a:pPr lvl="2">
              <a:lnSpc>
                <a:spcPct val="90000"/>
              </a:lnSpc>
            </a:pPr>
            <a:r>
              <a:rPr lang="en-US" dirty="0"/>
              <a:t>Remove singletons of higher-order n-grams</a:t>
            </a:r>
          </a:p>
          <a:p>
            <a:pPr lvl="1">
              <a:lnSpc>
                <a:spcPct val="90000"/>
              </a:lnSpc>
            </a:pPr>
            <a:r>
              <a:rPr lang="en-US" dirty="0"/>
              <a:t>Entropy-based pruning</a:t>
            </a:r>
          </a:p>
          <a:p>
            <a:pPr>
              <a:lnSpc>
                <a:spcPct val="90000"/>
              </a:lnSpc>
            </a:pPr>
            <a:r>
              <a:rPr lang="en-US" dirty="0"/>
              <a:t>Efficiency</a:t>
            </a:r>
          </a:p>
          <a:p>
            <a:pPr lvl="1">
              <a:lnSpc>
                <a:spcPct val="90000"/>
              </a:lnSpc>
            </a:pPr>
            <a:r>
              <a:rPr lang="en-US" dirty="0"/>
              <a:t>Efficient data structures like tries</a:t>
            </a:r>
          </a:p>
          <a:p>
            <a:pPr lvl="1">
              <a:lnSpc>
                <a:spcPct val="90000"/>
              </a:lnSpc>
            </a:pPr>
            <a:r>
              <a:rPr lang="en-US" dirty="0"/>
              <a:t>Bloom filters: approximate language models</a:t>
            </a:r>
          </a:p>
          <a:p>
            <a:pPr lvl="1">
              <a:lnSpc>
                <a:spcPct val="90000"/>
              </a:lnSpc>
            </a:pPr>
            <a:r>
              <a:rPr lang="en-US" dirty="0"/>
              <a:t>Store words as indexes, not strings</a:t>
            </a:r>
          </a:p>
          <a:p>
            <a:pPr lvl="2">
              <a:lnSpc>
                <a:spcPct val="90000"/>
              </a:lnSpc>
            </a:pPr>
            <a:r>
              <a:rPr lang="en-US" dirty="0"/>
              <a:t>Use Huffman coding to fit large numbers of words into two bytes</a:t>
            </a:r>
          </a:p>
          <a:p>
            <a:pPr lvl="1">
              <a:lnSpc>
                <a:spcPct val="90000"/>
              </a:lnSpc>
            </a:pPr>
            <a:r>
              <a:rPr lang="en-US" dirty="0"/>
              <a:t>Quantize probabilities (4-8 bits instead of 8-byte float)</a:t>
            </a:r>
          </a:p>
          <a:p>
            <a:pPr lvl="1"/>
            <a:endParaRPr lang="en-US" dirty="0"/>
          </a:p>
        </p:txBody>
      </p:sp>
    </p:spTree>
    <p:extLst>
      <p:ext uri="{BB962C8B-B14F-4D97-AF65-F5344CB8AC3E}">
        <p14:creationId xmlns:p14="http://schemas.microsoft.com/office/powerpoint/2010/main" val="14075705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06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06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06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806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06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06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06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06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06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Smoothing for Web-scale N-grams</a:t>
            </a:r>
          </a:p>
        </p:txBody>
      </p:sp>
      <p:sp>
        <p:nvSpPr>
          <p:cNvPr id="3" name="Content Placeholder 2"/>
          <p:cNvSpPr>
            <a:spLocks noGrp="1"/>
          </p:cNvSpPr>
          <p:nvPr>
            <p:ph idx="1"/>
          </p:nvPr>
        </p:nvSpPr>
        <p:spPr/>
        <p:txBody>
          <a:bodyPr/>
          <a:lstStyle/>
          <a:p>
            <a:r>
              <a:rPr lang="en-US" sz="3733" dirty="0"/>
              <a:t>“Stupid </a:t>
            </a:r>
            <a:r>
              <a:rPr lang="en-US" sz="3733" dirty="0" err="1"/>
              <a:t>backoff</a:t>
            </a:r>
            <a:r>
              <a:rPr lang="en-US" sz="3733" dirty="0"/>
              <a:t>” (</a:t>
            </a:r>
            <a:r>
              <a:rPr lang="en-US" sz="3733" dirty="0" err="1"/>
              <a:t>Brants</a:t>
            </a:r>
            <a:r>
              <a:rPr lang="en-US" sz="3733" dirty="0"/>
              <a:t> </a:t>
            </a:r>
            <a:r>
              <a:rPr lang="en-US" sz="3733" i="1" dirty="0"/>
              <a:t>et al</a:t>
            </a:r>
            <a:r>
              <a:rPr lang="en-US" sz="3733" dirty="0"/>
              <a:t>. 2007)</a:t>
            </a:r>
          </a:p>
          <a:p>
            <a:r>
              <a:rPr lang="en-US" sz="3733" dirty="0"/>
              <a:t>No discounting, just use relative frequencies </a:t>
            </a:r>
          </a:p>
          <a:p>
            <a:pPr marL="609585" lvl="1"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62</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B678B12-C988-4E2E-8068-8D09A7B8F358}"/>
                  </a:ext>
                </a:extLst>
              </p:cNvPr>
              <p:cNvSpPr txBox="1"/>
              <p:nvPr/>
            </p:nvSpPr>
            <p:spPr>
              <a:xfrm>
                <a:off x="1063233" y="3168886"/>
                <a:ext cx="7247818" cy="1664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𝑖</m:t>
                          </m:r>
                          <m:r>
                            <a:rPr lang="en-US" sz="2400" b="0" i="1" smtClean="0">
                              <a:latin typeface="Cambria Math" panose="02040503050406030204" pitchFamily="18" charset="0"/>
                            </a:rPr>
                            <m:t>−1</m:t>
                          </m:r>
                        </m:sup>
                      </m:sSubSup>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f>
                                <m:fPr>
                                  <m:ctrlPr>
                                    <a:rPr lang="en-US" sz="2400" b="0" i="1" smtClean="0">
                                      <a:latin typeface="Cambria Math" panose="02040503050406030204" pitchFamily="18" charset="0"/>
                                    </a:rPr>
                                  </m:ctrlPr>
                                </m:fPr>
                                <m:num>
                                  <m:r>
                                    <m:rPr>
                                      <m:nor/>
                                    </m:rPr>
                                    <a:rPr lang="en-US" sz="2400" b="0" i="0" smtClean="0">
                                      <a:latin typeface="Cambria Math" panose="02040503050406030204" pitchFamily="18" charset="0"/>
                                    </a:rPr>
                                    <m:t>count</m:t>
                                  </m:r>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+1</m:t>
                                          </m:r>
                                        </m:sub>
                                        <m:sup>
                                          <m:r>
                                            <a:rPr lang="en-US" sz="2400" b="0" i="1" smtClean="0">
                                              <a:latin typeface="Cambria Math" panose="02040503050406030204" pitchFamily="18" charset="0"/>
                                            </a:rPr>
                                            <m:t>𝑖</m:t>
                                          </m:r>
                                        </m:sup>
                                      </m:sSubSup>
                                    </m:e>
                                  </m:d>
                                  <m:r>
                                    <a:rPr lang="en-US" sz="2400" b="0" i="1" smtClean="0">
                                      <a:latin typeface="Cambria Math" panose="02040503050406030204" pitchFamily="18" charset="0"/>
                                    </a:rPr>
                                    <m:t> </m:t>
                                  </m:r>
                                </m:num>
                                <m:den>
                                  <m:r>
                                    <m:rPr>
                                      <m:nor/>
                                    </m:rPr>
                                    <a:rPr lang="en-US" sz="2400" i="0">
                                      <a:latin typeface="Cambria Math" panose="02040503050406030204" pitchFamily="18" charset="0"/>
                                    </a:rPr>
                                    <m:t>count</m:t>
                                  </m:r>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𝑖</m:t>
                                          </m:r>
                                          <m:r>
                                            <a:rPr lang="en-US" sz="2400" b="0" i="1" smtClean="0">
                                              <a:latin typeface="Cambria Math" panose="02040503050406030204" pitchFamily="18" charset="0"/>
                                            </a:rPr>
                                            <m:t>−1</m:t>
                                          </m:r>
                                        </m:sup>
                                      </m:sSubSup>
                                    </m:e>
                                  </m:d>
                                </m:den>
                              </m:f>
                              <m:r>
                                <m:rPr>
                                  <m:nor/>
                                </m:rPr>
                                <a:rPr lang="en-US" sz="2400" i="0">
                                  <a:latin typeface="Cambria Math" panose="02040503050406030204" pitchFamily="18" charset="0"/>
                                </a:rPr>
                                <m:t>if</m:t>
                              </m:r>
                              <m:r>
                                <m:rPr>
                                  <m:nor/>
                                </m:rPr>
                                <a:rPr lang="en-US" sz="2400" i="0">
                                  <a:latin typeface="Cambria Math" panose="02040503050406030204" pitchFamily="18" charset="0"/>
                                </a:rPr>
                                <m:t> </m:t>
                              </m:r>
                              <m:r>
                                <m:rPr>
                                  <m:nor/>
                                </m:rPr>
                                <a:rPr lang="en-US" sz="2400" i="0">
                                  <a:latin typeface="Cambria Math" panose="02040503050406030204" pitchFamily="18" charset="0"/>
                                </a:rPr>
                                <m:t>count</m:t>
                              </m:r>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𝑖</m:t>
                                      </m:r>
                                    </m:sup>
                                  </m:sSubSup>
                                </m:e>
                              </m:d>
                              <m:r>
                                <a:rPr lang="en-US" sz="2400" i="1">
                                  <a:latin typeface="Cambria Math" panose="02040503050406030204" pitchFamily="18" charset="0"/>
                                </a:rPr>
                                <m:t>&gt;0</m:t>
                              </m:r>
                            </m:e>
                            <m:e>
                              <m:r>
                                <a:rPr lang="en-US" sz="2400" b="0" i="1" smtClean="0">
                                  <a:latin typeface="Cambria Math" panose="02040503050406030204" pitchFamily="18" charset="0"/>
                                </a:rPr>
                                <m:t>0.4</m:t>
                              </m:r>
                              <m:r>
                                <a:rPr lang="en-US" sz="2400" b="0" i="1" smtClean="0">
                                  <a:latin typeface="Cambria Math" panose="02040503050406030204" pitchFamily="18" charset="0"/>
                                </a:rPr>
                                <m:t>𝑆</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e>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+2</m:t>
                                      </m:r>
                                    </m:sub>
                                    <m:sup>
                                      <m:r>
                                        <a:rPr lang="en-US" sz="2400" b="0" i="1" smtClean="0">
                                          <a:latin typeface="Cambria Math" panose="02040503050406030204" pitchFamily="18" charset="0"/>
                                        </a:rPr>
                                        <m:t>𝑖</m:t>
                                      </m:r>
                                      <m:r>
                                        <a:rPr lang="en-US" sz="2400" b="0" i="1" smtClean="0">
                                          <a:latin typeface="Cambria Math" panose="02040503050406030204" pitchFamily="18" charset="0"/>
                                        </a:rPr>
                                        <m:t>−1</m:t>
                                      </m:r>
                                    </m:sup>
                                  </m:sSubSup>
                                </m:e>
                              </m:d>
                              <m:r>
                                <a:rPr lang="en-US" sz="2400" b="0" i="1" smtClean="0">
                                  <a:latin typeface="Cambria Math" panose="02040503050406030204" pitchFamily="18" charset="0"/>
                                </a:rPr>
                                <m:t> </m:t>
                              </m:r>
                              <m:r>
                                <m:rPr>
                                  <m:nor/>
                                </m:rPr>
                                <a:rPr lang="en-US" sz="2400" b="0" i="0" smtClean="0">
                                  <a:latin typeface="Cambria Math" panose="02040503050406030204" pitchFamily="18" charset="0"/>
                                </a:rPr>
                                <m:t>otherwise</m:t>
                              </m:r>
                            </m:e>
                          </m:eqArr>
                        </m:e>
                      </m:d>
                    </m:oMath>
                  </m:oMathPara>
                </a14:m>
                <a:endParaRPr lang="en-US" sz="2400" dirty="0"/>
              </a:p>
            </p:txBody>
          </p:sp>
        </mc:Choice>
        <mc:Fallback xmlns="">
          <p:sp>
            <p:nvSpPr>
              <p:cNvPr id="7" name="TextBox 6">
                <a:extLst>
                  <a:ext uri="{FF2B5EF4-FFF2-40B4-BE49-F238E27FC236}">
                    <a16:creationId xmlns:a16="http://schemas.microsoft.com/office/drawing/2014/main" id="{6B678B12-C988-4E2E-8068-8D09A7B8F358}"/>
                  </a:ext>
                </a:extLst>
              </p:cNvPr>
              <p:cNvSpPr txBox="1">
                <a:spLocks noRot="1" noChangeAspect="1" noMove="1" noResize="1" noEditPoints="1" noAdjustHandles="1" noChangeArrowheads="1" noChangeShapeType="1" noTextEdit="1"/>
              </p:cNvSpPr>
              <p:nvPr/>
            </p:nvSpPr>
            <p:spPr>
              <a:xfrm>
                <a:off x="1063233" y="3168886"/>
                <a:ext cx="7247818" cy="166481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E4FDC4-812B-4836-92F3-EEBDFC2DEDEA}"/>
                  </a:ext>
                </a:extLst>
              </p:cNvPr>
              <p:cNvSpPr txBox="1"/>
              <p:nvPr/>
            </p:nvSpPr>
            <p:spPr>
              <a:xfrm>
                <a:off x="3568192" y="5195103"/>
                <a:ext cx="2527808" cy="7143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m:rPr>
                              <m:nor/>
                            </m:rPr>
                            <a:rPr lang="en-US" sz="2400" b="0" i="0" smtClean="0">
                              <a:latin typeface="Cambria Math" panose="02040503050406030204" pitchFamily="18" charset="0"/>
                            </a:rPr>
                            <m:t>count</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e>
                          </m:d>
                        </m:num>
                        <m:den>
                          <m:r>
                            <a:rPr lang="en-US" sz="2400" b="0" i="1" smtClean="0">
                              <a:latin typeface="Cambria Math" panose="02040503050406030204" pitchFamily="18" charset="0"/>
                            </a:rPr>
                            <m:t>𝑁</m:t>
                          </m:r>
                        </m:den>
                      </m:f>
                    </m:oMath>
                  </m:oMathPara>
                </a14:m>
                <a:endParaRPr lang="en-US" sz="2400" dirty="0"/>
              </a:p>
            </p:txBody>
          </p:sp>
        </mc:Choice>
        <mc:Fallback xmlns="">
          <p:sp>
            <p:nvSpPr>
              <p:cNvPr id="8" name="TextBox 7">
                <a:extLst>
                  <a:ext uri="{FF2B5EF4-FFF2-40B4-BE49-F238E27FC236}">
                    <a16:creationId xmlns:a16="http://schemas.microsoft.com/office/drawing/2014/main" id="{7FE4FDC4-812B-4836-92F3-EEBDFC2DEDEA}"/>
                  </a:ext>
                </a:extLst>
              </p:cNvPr>
              <p:cNvSpPr txBox="1">
                <a:spLocks noRot="1" noChangeAspect="1" noMove="1" noResize="1" noEditPoints="1" noAdjustHandles="1" noChangeArrowheads="1" noChangeShapeType="1" noTextEdit="1"/>
              </p:cNvSpPr>
              <p:nvPr/>
            </p:nvSpPr>
            <p:spPr>
              <a:xfrm>
                <a:off x="3568192" y="5195103"/>
                <a:ext cx="2527808" cy="71436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0479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 Smoothing Summary</a:t>
            </a:r>
          </a:p>
        </p:txBody>
      </p:sp>
      <p:sp>
        <p:nvSpPr>
          <p:cNvPr id="3" name="Content Placeholder 2"/>
          <p:cNvSpPr>
            <a:spLocks noGrp="1"/>
          </p:cNvSpPr>
          <p:nvPr>
            <p:ph idx="1"/>
          </p:nvPr>
        </p:nvSpPr>
        <p:spPr/>
        <p:txBody>
          <a:bodyPr/>
          <a:lstStyle/>
          <a:p>
            <a:r>
              <a:rPr lang="en-US" sz="3733" dirty="0"/>
              <a:t>Add-1 smoothing:</a:t>
            </a:r>
          </a:p>
          <a:p>
            <a:pPr lvl="1"/>
            <a:r>
              <a:rPr lang="en-US" sz="3200" dirty="0"/>
              <a:t>OK for text categorization, not for language modeling</a:t>
            </a:r>
          </a:p>
          <a:p>
            <a:r>
              <a:rPr lang="en-US" sz="3733" dirty="0"/>
              <a:t>The most commonly used method:</a:t>
            </a:r>
          </a:p>
          <a:p>
            <a:pPr lvl="1"/>
            <a:r>
              <a:rPr lang="en-US" sz="3200" dirty="0"/>
              <a:t>Extended Interpolated </a:t>
            </a:r>
            <a:r>
              <a:rPr lang="en-US" sz="3200" dirty="0" err="1"/>
              <a:t>Kneser</a:t>
            </a:r>
            <a:r>
              <a:rPr lang="en-US" sz="3200" dirty="0"/>
              <a:t>-Ney</a:t>
            </a:r>
          </a:p>
          <a:p>
            <a:r>
              <a:rPr lang="en-US" sz="3733" dirty="0"/>
              <a:t>For very large N-grams like the Web:</a:t>
            </a:r>
          </a:p>
          <a:p>
            <a:pPr lvl="1"/>
            <a:r>
              <a:rPr lang="en-US" sz="3200" dirty="0"/>
              <a:t>Stupid </a:t>
            </a:r>
            <a:r>
              <a:rPr lang="en-US" sz="3200" dirty="0" err="1"/>
              <a:t>backoff</a:t>
            </a:r>
            <a:endParaRPr lang="en-US" sz="3200"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63</a:t>
            </a:fld>
            <a:endParaRPr lang="en-US"/>
          </a:p>
        </p:txBody>
      </p:sp>
    </p:spTree>
    <p:extLst>
      <p:ext uri="{BB962C8B-B14F-4D97-AF65-F5344CB8AC3E}">
        <p14:creationId xmlns:p14="http://schemas.microsoft.com/office/powerpoint/2010/main" val="19146407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Advanced Language Modeling</a:t>
            </a:r>
          </a:p>
        </p:txBody>
      </p:sp>
      <p:sp>
        <p:nvSpPr>
          <p:cNvPr id="88066" name="Rectangle 3"/>
          <p:cNvSpPr>
            <a:spLocks noGrp="1" noChangeArrowheads="1"/>
          </p:cNvSpPr>
          <p:nvPr>
            <p:ph type="body" idx="1"/>
          </p:nvPr>
        </p:nvSpPr>
        <p:spPr>
          <a:xfrm>
            <a:off x="406400" y="1803400"/>
            <a:ext cx="9855200" cy="4673600"/>
          </a:xfrm>
        </p:spPr>
        <p:txBody>
          <a:bodyPr/>
          <a:lstStyle/>
          <a:p>
            <a:r>
              <a:rPr lang="en-US" dirty="0">
                <a:ea typeface="ＭＳ Ｐゴシック" charset="0"/>
                <a:cs typeface="Calibri"/>
              </a:rPr>
              <a:t>Discriminative models:</a:t>
            </a:r>
          </a:p>
          <a:p>
            <a:pPr lvl="1"/>
            <a:r>
              <a:rPr lang="en-US" dirty="0">
                <a:ea typeface="ＭＳ Ｐゴシック" charset="0"/>
                <a:cs typeface="Calibri"/>
              </a:rPr>
              <a:t> choose n-gram weights to improve a task, not to fit the  training set</a:t>
            </a:r>
          </a:p>
          <a:p>
            <a:r>
              <a:rPr lang="en-US" dirty="0">
                <a:ea typeface="ＭＳ Ｐゴシック" charset="0"/>
                <a:cs typeface="Calibri"/>
              </a:rPr>
              <a:t>Parsing-based models</a:t>
            </a:r>
            <a:endParaRPr lang="en-US" dirty="0">
              <a:latin typeface="Calibri"/>
              <a:ea typeface="ＭＳ Ｐゴシック" charset="0"/>
              <a:cs typeface="Calibri"/>
            </a:endParaRPr>
          </a:p>
          <a:p>
            <a:pPr eaLnBrk="1" hangingPunct="1"/>
            <a:r>
              <a:rPr lang="en-US" dirty="0">
                <a:latin typeface="Calibri"/>
                <a:ea typeface="ＭＳ Ｐゴシック" charset="0"/>
                <a:cs typeface="Calibri"/>
              </a:rPr>
              <a:t>Caching Models</a:t>
            </a:r>
          </a:p>
          <a:p>
            <a:pPr lvl="1" eaLnBrk="1" hangingPunct="1"/>
            <a:r>
              <a:rPr lang="en-US" dirty="0">
                <a:latin typeface="Calibri"/>
                <a:ea typeface="ＭＳ Ｐゴシック" charset="0"/>
                <a:cs typeface="Calibri"/>
              </a:rPr>
              <a:t>Recently used words are more likely to appear</a:t>
            </a:r>
          </a:p>
          <a:p>
            <a:pPr marL="0" indent="0">
              <a:buNone/>
            </a:pPr>
            <a:endParaRPr lang="en-US" sz="2400" dirty="0">
              <a:latin typeface="Calibri"/>
              <a:ea typeface="ＭＳ Ｐゴシック" charset="0"/>
              <a:cs typeface="Calibri"/>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E90F030-BF85-40FD-A74F-D8F49976E06A}"/>
                  </a:ext>
                </a:extLst>
              </p:cNvPr>
              <p:cNvSpPr txBox="1"/>
              <p:nvPr/>
            </p:nvSpPr>
            <p:spPr>
              <a:xfrm>
                <a:off x="1291613" y="4598633"/>
                <a:ext cx="8636723" cy="779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𝐶𝐴𝐶𝐻𝐸</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𝑤</m:t>
                          </m:r>
                        </m:e>
                        <m:e>
                          <m:r>
                            <a:rPr lang="en-US" sz="2400" b="0" i="1" smtClean="0">
                              <a:latin typeface="Cambria Math" panose="02040503050406030204" pitchFamily="18" charset="0"/>
                            </a:rPr>
                            <m:t>h𝑖𝑠𝑡𝑜𝑟𝑦</m:t>
                          </m:r>
                        </m:e>
                      </m:d>
                      <m:r>
                        <a:rPr lang="en-US" sz="2400" b="0" i="1" smtClean="0">
                          <a:latin typeface="Cambria Math" panose="02040503050406030204" pitchFamily="18" charset="0"/>
                        </a:rPr>
                        <m:t>=</m:t>
                      </m:r>
                      <m:r>
                        <a:rPr lang="en-US" sz="2400" b="0" i="1" smtClean="0">
                          <a:latin typeface="Cambria Math" panose="02040503050406030204" pitchFamily="18" charset="0"/>
                        </a:rPr>
                        <m:t>𝜆</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𝜆</m:t>
                          </m:r>
                        </m:e>
                      </m:d>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h𝑖𝑠𝑡𝑜𝑟𝑦</m:t>
                              </m:r>
                            </m:e>
                          </m:d>
                        </m:num>
                        <m:den>
                          <m:r>
                            <a:rPr lang="en-US" sz="2400" b="0" i="1" smtClean="0">
                              <a:latin typeface="Cambria Math" panose="02040503050406030204" pitchFamily="18" charset="0"/>
                            </a:rPr>
                            <m:t>|</m:t>
                          </m:r>
                          <m:r>
                            <a:rPr lang="en-US" sz="2400" b="0" i="1" smtClean="0">
                              <a:latin typeface="Cambria Math" panose="02040503050406030204" pitchFamily="18" charset="0"/>
                            </a:rPr>
                            <m:t>h𝑖𝑠𝑡𝑜𝑟𝑦</m:t>
                          </m:r>
                          <m:r>
                            <a:rPr lang="en-US" sz="2400" b="0" i="1" smtClean="0">
                              <a:latin typeface="Cambria Math" panose="02040503050406030204" pitchFamily="18" charset="0"/>
                            </a:rPr>
                            <m:t>|</m:t>
                          </m:r>
                        </m:den>
                      </m:f>
                    </m:oMath>
                  </m:oMathPara>
                </a14:m>
                <a:endParaRPr lang="en-US" sz="2400" dirty="0"/>
              </a:p>
            </p:txBody>
          </p:sp>
        </mc:Choice>
        <mc:Fallback xmlns="">
          <p:sp>
            <p:nvSpPr>
              <p:cNvPr id="2" name="TextBox 1">
                <a:extLst>
                  <a:ext uri="{FF2B5EF4-FFF2-40B4-BE49-F238E27FC236}">
                    <a16:creationId xmlns:a16="http://schemas.microsoft.com/office/drawing/2014/main" id="{3E90F030-BF85-40FD-A74F-D8F49976E06A}"/>
                  </a:ext>
                </a:extLst>
              </p:cNvPr>
              <p:cNvSpPr txBox="1">
                <a:spLocks noRot="1" noChangeAspect="1" noMove="1" noResize="1" noEditPoints="1" noAdjustHandles="1" noChangeArrowheads="1" noChangeShapeType="1" noTextEdit="1"/>
              </p:cNvSpPr>
              <p:nvPr/>
            </p:nvSpPr>
            <p:spPr>
              <a:xfrm>
                <a:off x="1291613" y="4598633"/>
                <a:ext cx="8636723" cy="77989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513520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0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5867" dirty="0">
                <a:latin typeface="Lucida Sans" charset="0"/>
                <a:ea typeface="ＭＳ Ｐゴシック" charset="0"/>
                <a:cs typeface="ＭＳ Ｐゴシック" charset="0"/>
              </a:rPr>
              <a:t>Language Modeling</a:t>
            </a:r>
          </a:p>
        </p:txBody>
      </p:sp>
      <p:sp>
        <p:nvSpPr>
          <p:cNvPr id="16387" name="Rectangle 6"/>
          <p:cNvSpPr>
            <a:spLocks noGrp="1" noChangeArrowheads="1"/>
          </p:cNvSpPr>
          <p:nvPr>
            <p:ph type="body" idx="1"/>
          </p:nvPr>
        </p:nvSpPr>
        <p:spPr/>
        <p:txBody>
          <a:bodyPr/>
          <a:lstStyle/>
          <a:p>
            <a:pPr eaLnBrk="1" hangingPunct="1">
              <a:buFont typeface="Times" charset="0"/>
              <a:buNone/>
            </a:pPr>
            <a:r>
              <a:rPr lang="en-US" sz="4267" dirty="0">
                <a:solidFill>
                  <a:srgbClr val="800000"/>
                </a:solidFill>
                <a:latin typeface="Lucida Sans" charset="0"/>
                <a:ea typeface="ＭＳ Ｐゴシック" charset="0"/>
                <a:cs typeface="ＭＳ Ｐゴシック" charset="0"/>
              </a:rPr>
              <a:t>Advanced: </a:t>
            </a:r>
          </a:p>
          <a:p>
            <a:pPr eaLnBrk="1" hangingPunct="1">
              <a:buFont typeface="Times" charset="0"/>
              <a:buNone/>
            </a:pPr>
            <a:r>
              <a:rPr lang="en-US" sz="4267" dirty="0" err="1">
                <a:solidFill>
                  <a:srgbClr val="800000"/>
                </a:solidFill>
                <a:latin typeface="Lucida Sans" charset="0"/>
                <a:ea typeface="ＭＳ Ｐゴシック" charset="0"/>
                <a:cs typeface="ＭＳ Ｐゴシック" charset="0"/>
              </a:rPr>
              <a:t>Kneser</a:t>
            </a:r>
            <a:r>
              <a:rPr lang="en-US" sz="4267" dirty="0">
                <a:solidFill>
                  <a:srgbClr val="800000"/>
                </a:solidFill>
                <a:latin typeface="Lucida Sans" charset="0"/>
                <a:ea typeface="ＭＳ Ｐゴシック" charset="0"/>
                <a:cs typeface="ＭＳ Ｐゴシック" charset="0"/>
              </a:rPr>
              <a:t>-Ney Smoothing</a:t>
            </a:r>
          </a:p>
        </p:txBody>
      </p:sp>
    </p:spTree>
    <p:extLst>
      <p:ext uri="{BB962C8B-B14F-4D97-AF65-F5344CB8AC3E}">
        <p14:creationId xmlns:p14="http://schemas.microsoft.com/office/powerpoint/2010/main" val="107147941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1828800" y="381000"/>
            <a:ext cx="9956800" cy="990600"/>
          </a:xfrm>
        </p:spPr>
        <p:txBody>
          <a:bodyPr>
            <a:normAutofit fontScale="90000"/>
          </a:bodyPr>
          <a:lstStyle/>
          <a:p>
            <a:pPr eaLnBrk="1" hangingPunct="1"/>
            <a:r>
              <a:rPr lang="en-US" dirty="0">
                <a:latin typeface="Arial" charset="0"/>
                <a:ea typeface="ＭＳ Ｐゴシック" charset="0"/>
                <a:cs typeface="ＭＳ Ｐゴシック" charset="0"/>
              </a:rPr>
              <a:t>Absolute discounting: just subtract a little from each count</a:t>
            </a:r>
          </a:p>
        </p:txBody>
      </p:sp>
      <p:sp>
        <p:nvSpPr>
          <p:cNvPr id="71682" name="Rectangle 3"/>
          <p:cNvSpPr>
            <a:spLocks noGrp="1" noChangeArrowheads="1"/>
          </p:cNvSpPr>
          <p:nvPr>
            <p:ph type="body" idx="1"/>
          </p:nvPr>
        </p:nvSpPr>
        <p:spPr>
          <a:xfrm>
            <a:off x="304800" y="1600201"/>
            <a:ext cx="7112000" cy="5079999"/>
          </a:xfrm>
        </p:spPr>
        <p:txBody>
          <a:bodyPr>
            <a:normAutofit fontScale="85000" lnSpcReduction="20000"/>
          </a:bodyPr>
          <a:lstStyle/>
          <a:p>
            <a:pPr eaLnBrk="1" hangingPunct="1">
              <a:lnSpc>
                <a:spcPct val="90000"/>
              </a:lnSpc>
            </a:pPr>
            <a:r>
              <a:rPr lang="en-US" dirty="0">
                <a:latin typeface="Calibri"/>
                <a:ea typeface="ＭＳ Ｐゴシック" charset="0"/>
                <a:cs typeface="Calibri"/>
              </a:rPr>
              <a:t>Suppose we wanted to subtract a little from a count of 4 to save probability mass for the zeros</a:t>
            </a:r>
          </a:p>
          <a:p>
            <a:pPr eaLnBrk="1" hangingPunct="1">
              <a:lnSpc>
                <a:spcPct val="90000"/>
              </a:lnSpc>
            </a:pPr>
            <a:r>
              <a:rPr lang="en-US" dirty="0">
                <a:latin typeface="Calibri"/>
                <a:ea typeface="ＭＳ Ｐゴシック" charset="0"/>
                <a:cs typeface="Calibri"/>
              </a:rPr>
              <a:t>How much to subtract ?</a:t>
            </a:r>
          </a:p>
          <a:p>
            <a:pPr>
              <a:lnSpc>
                <a:spcPct val="90000"/>
              </a:lnSpc>
            </a:pPr>
            <a:endParaRPr lang="en-US" sz="1600" dirty="0">
              <a:ea typeface="ＭＳ Ｐゴシック" charset="0"/>
              <a:cs typeface="Calibri"/>
            </a:endParaRPr>
          </a:p>
          <a:p>
            <a:pPr>
              <a:lnSpc>
                <a:spcPct val="90000"/>
              </a:lnSpc>
            </a:pPr>
            <a:r>
              <a:rPr lang="en-US" dirty="0">
                <a:ea typeface="ＭＳ Ｐゴシック" charset="0"/>
                <a:cs typeface="Calibri"/>
              </a:rPr>
              <a:t>Church and Gale (1991)’s clever idea</a:t>
            </a:r>
          </a:p>
          <a:p>
            <a:pPr>
              <a:lnSpc>
                <a:spcPct val="90000"/>
              </a:lnSpc>
            </a:pPr>
            <a:r>
              <a:rPr lang="en-US" dirty="0">
                <a:ea typeface="ＭＳ Ｐゴシック" charset="0"/>
                <a:cs typeface="Calibri"/>
              </a:rPr>
              <a:t>Divide up 22 million words of AP Newswire</a:t>
            </a:r>
          </a:p>
          <a:p>
            <a:pPr lvl="1">
              <a:lnSpc>
                <a:spcPct val="90000"/>
              </a:lnSpc>
            </a:pPr>
            <a:r>
              <a:rPr lang="en-US" dirty="0">
                <a:ea typeface="ＭＳ Ｐゴシック" charset="0"/>
                <a:cs typeface="Calibri"/>
              </a:rPr>
              <a:t>Training and held-out set</a:t>
            </a:r>
          </a:p>
          <a:p>
            <a:pPr lvl="1">
              <a:lnSpc>
                <a:spcPct val="90000"/>
              </a:lnSpc>
            </a:pPr>
            <a:r>
              <a:rPr lang="en-US" dirty="0">
                <a:ea typeface="ＭＳ Ｐゴシック" charset="0"/>
                <a:cs typeface="Calibri"/>
              </a:rPr>
              <a:t>for each bigram in the training set</a:t>
            </a:r>
          </a:p>
          <a:p>
            <a:pPr lvl="1">
              <a:lnSpc>
                <a:spcPct val="90000"/>
              </a:lnSpc>
            </a:pPr>
            <a:r>
              <a:rPr lang="en-US" dirty="0">
                <a:ea typeface="ＭＳ Ｐゴシック" charset="0"/>
                <a:cs typeface="Calibri"/>
              </a:rPr>
              <a:t>see the actual count in the held-out set!</a:t>
            </a:r>
          </a:p>
          <a:p>
            <a:pPr eaLnBrk="1" hangingPunct="1">
              <a:lnSpc>
                <a:spcPct val="90000"/>
              </a:lnSpc>
            </a:pPr>
            <a:endParaRPr lang="en-US" sz="2667" dirty="0">
              <a:latin typeface="Calibri"/>
              <a:ea typeface="ＭＳ Ｐゴシック" charset="0"/>
              <a:cs typeface="Calibri"/>
            </a:endParaRPr>
          </a:p>
          <a:p>
            <a:pPr eaLnBrk="1" hangingPunct="1">
              <a:lnSpc>
                <a:spcPct val="90000"/>
              </a:lnSpc>
            </a:pPr>
            <a:endParaRPr lang="en-US" sz="2667" baseline="-25000" dirty="0">
              <a:latin typeface="Calibri"/>
              <a:ea typeface="ＭＳ Ｐゴシック" charset="0"/>
              <a:cs typeface="Calibri"/>
            </a:endParaRPr>
          </a:p>
          <a:p>
            <a:pPr eaLnBrk="1" hangingPunct="1">
              <a:lnSpc>
                <a:spcPct val="90000"/>
              </a:lnSpc>
            </a:pPr>
            <a:endParaRPr lang="en-US" sz="2667" baseline="-25000" dirty="0">
              <a:latin typeface="Calibri"/>
              <a:ea typeface="ＭＳ Ｐゴシック" charset="0"/>
              <a:cs typeface="Calibri"/>
            </a:endParaRPr>
          </a:p>
          <a:p>
            <a:pPr eaLnBrk="1" hangingPunct="1">
              <a:lnSpc>
                <a:spcPct val="90000"/>
              </a:lnSpc>
            </a:pPr>
            <a:endParaRPr lang="en-US" sz="2667" baseline="-25000" dirty="0">
              <a:latin typeface="Calibri"/>
              <a:ea typeface="ＭＳ Ｐゴシック" charset="0"/>
              <a:cs typeface="Calibri"/>
            </a:endParaRPr>
          </a:p>
          <a:p>
            <a:pPr eaLnBrk="1" hangingPunct="1">
              <a:lnSpc>
                <a:spcPct val="90000"/>
              </a:lnSpc>
            </a:pPr>
            <a:endParaRPr lang="en-US" sz="2667" baseline="-25000" dirty="0">
              <a:latin typeface="Calibri"/>
              <a:ea typeface="ＭＳ Ｐゴシック" charset="0"/>
              <a:cs typeface="Calibri"/>
            </a:endParaRPr>
          </a:p>
          <a:p>
            <a:pPr eaLnBrk="1" hangingPunct="1">
              <a:lnSpc>
                <a:spcPct val="90000"/>
              </a:lnSpc>
            </a:pPr>
            <a:endParaRPr lang="en-US" sz="2667" baseline="-25000" dirty="0">
              <a:latin typeface="Calibri"/>
              <a:ea typeface="ＭＳ Ｐゴシック" charset="0"/>
              <a:cs typeface="Calibri"/>
            </a:endParaRPr>
          </a:p>
          <a:p>
            <a:pPr eaLnBrk="1" hangingPunct="1">
              <a:lnSpc>
                <a:spcPct val="90000"/>
              </a:lnSpc>
            </a:pPr>
            <a:r>
              <a:rPr lang="en-US" sz="2667" dirty="0">
                <a:latin typeface="Calibri"/>
                <a:ea typeface="ＭＳ Ｐゴシック" charset="0"/>
                <a:cs typeface="Calibri"/>
              </a:rPr>
              <a:t>It sure looks like c* = (c - .75)</a:t>
            </a:r>
          </a:p>
          <a:p>
            <a:pPr eaLnBrk="1" hangingPunct="1">
              <a:lnSpc>
                <a:spcPct val="90000"/>
              </a:lnSpc>
            </a:pPr>
            <a:endParaRPr lang="en-US" sz="2667" baseline="-25000" dirty="0">
              <a:latin typeface="Calibri"/>
              <a:ea typeface="ＭＳ Ｐゴシック" charset="0"/>
              <a:cs typeface="Calibri"/>
            </a:endParaRPr>
          </a:p>
          <a:p>
            <a:pPr eaLnBrk="1" hangingPunct="1">
              <a:lnSpc>
                <a:spcPct val="90000"/>
              </a:lnSpc>
            </a:pPr>
            <a:endParaRPr lang="en-US" sz="2667" baseline="-25000" dirty="0">
              <a:latin typeface="Calibri"/>
              <a:ea typeface="ＭＳ Ｐゴシック" charset="0"/>
              <a:cs typeface="Calibri"/>
            </a:endParaRPr>
          </a:p>
          <a:p>
            <a:pPr marL="0" indent="0">
              <a:buNone/>
            </a:pPr>
            <a:endParaRPr lang="en-US" sz="2667" dirty="0">
              <a:latin typeface="Calibri"/>
              <a:ea typeface="ＭＳ Ｐゴシック" charset="0"/>
              <a:cs typeface="Calibri"/>
            </a:endParaRPr>
          </a:p>
          <a:p>
            <a:pPr eaLnBrk="1" hangingPunct="1">
              <a:lnSpc>
                <a:spcPct val="90000"/>
              </a:lnSpc>
            </a:pPr>
            <a:endParaRPr lang="en-US" sz="2667" dirty="0">
              <a:latin typeface="Calibri"/>
              <a:ea typeface="ＭＳ Ｐゴシック" charset="0"/>
              <a:cs typeface="Calibri"/>
            </a:endParaRPr>
          </a:p>
        </p:txBody>
      </p:sp>
      <p:graphicFrame>
        <p:nvGraphicFramePr>
          <p:cNvPr id="1472517" name="Group 5"/>
          <p:cNvGraphicFramePr>
            <a:graphicFrameLocks noGrp="1"/>
          </p:cNvGraphicFramePr>
          <p:nvPr/>
        </p:nvGraphicFramePr>
        <p:xfrm>
          <a:off x="7823200" y="1600200"/>
          <a:ext cx="4267200" cy="4956048"/>
        </p:xfrm>
        <a:graphic>
          <a:graphicData uri="http://schemas.openxmlformats.org/drawingml/2006/table">
            <a:tbl>
              <a:tblPr/>
              <a:tblGrid>
                <a:gridCol w="1896533">
                  <a:extLst>
                    <a:ext uri="{9D8B030D-6E8A-4147-A177-3AD203B41FA5}">
                      <a16:colId xmlns:a16="http://schemas.microsoft.com/office/drawing/2014/main" val="20000"/>
                    </a:ext>
                  </a:extLst>
                </a:gridCol>
                <a:gridCol w="2370667">
                  <a:extLst>
                    <a:ext uri="{9D8B030D-6E8A-4147-A177-3AD203B41FA5}">
                      <a16:colId xmlns:a16="http://schemas.microsoft.com/office/drawing/2014/main" val="20001"/>
                    </a:ext>
                  </a:extLst>
                </a:gridCol>
              </a:tblGrid>
              <a:tr h="74980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Bigram count in training</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Bigram count in </a:t>
                      </a:r>
                      <a:r>
                        <a:rPr kumimoji="0" lang="en-US" sz="2400" b="0" i="0" u="none" strike="noStrike" cap="none" normalizeH="0" baseline="0" dirty="0" err="1">
                          <a:ln>
                            <a:noFill/>
                          </a:ln>
                          <a:solidFill>
                            <a:schemeClr val="tx1"/>
                          </a:solidFill>
                          <a:effectLst/>
                          <a:latin typeface="Calibri"/>
                          <a:ea typeface="ＭＳ Ｐゴシック" charset="-128"/>
                          <a:cs typeface="Calibri"/>
                        </a:rPr>
                        <a:t>heldout</a:t>
                      </a:r>
                      <a:r>
                        <a:rPr kumimoji="0" lang="en-US" sz="2400" b="0" i="0" u="none" strike="noStrike" cap="none" normalizeH="0" baseline="0" dirty="0">
                          <a:ln>
                            <a:noFill/>
                          </a:ln>
                          <a:solidFill>
                            <a:schemeClr val="tx1"/>
                          </a:solidFill>
                          <a:effectLst/>
                          <a:latin typeface="Calibri"/>
                          <a:ea typeface="ＭＳ Ｐゴシック" charset="-128"/>
                          <a:cs typeface="Calibri"/>
                        </a:rPr>
                        <a:t> set</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0</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.0000270</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1</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0.448</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2</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1.25</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3</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2.24</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4</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3.23</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5</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4.21</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6</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5.23</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7</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6.21</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8</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7.21</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9</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8.26</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9487162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168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8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68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68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68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68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68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725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82">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72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ea typeface="ＭＳ Ｐゴシック" charset="0"/>
                <a:cs typeface="ＭＳ Ｐゴシック" charset="0"/>
              </a:rPr>
              <a:t>Absolute Discounting Interpolation</a:t>
            </a:r>
            <a:endParaRPr lang="en-US" dirty="0"/>
          </a:p>
        </p:txBody>
      </p:sp>
      <p:sp>
        <p:nvSpPr>
          <p:cNvPr id="3" name="Content Placeholder 2"/>
          <p:cNvSpPr>
            <a:spLocks noGrp="1"/>
          </p:cNvSpPr>
          <p:nvPr>
            <p:ph idx="1"/>
          </p:nvPr>
        </p:nvSpPr>
        <p:spPr>
          <a:xfrm>
            <a:off x="406400" y="1803400"/>
            <a:ext cx="11379200" cy="5054600"/>
          </a:xfrm>
        </p:spPr>
        <p:txBody>
          <a:bodyPr/>
          <a:lstStyle/>
          <a:p>
            <a:r>
              <a:rPr lang="en-US" dirty="0">
                <a:ea typeface="ＭＳ Ｐゴシック" charset="0"/>
                <a:cs typeface="Calibri"/>
              </a:rPr>
              <a:t>Save ourselves some time and just subtract 0.75 (or some d)!</a:t>
            </a:r>
          </a:p>
          <a:p>
            <a:pPr lvl="1"/>
            <a:endParaRPr lang="en-US" sz="3200" dirty="0">
              <a:ea typeface="ＭＳ Ｐゴシック" charset="0"/>
              <a:cs typeface="Calibri"/>
            </a:endParaRPr>
          </a:p>
          <a:p>
            <a:pPr lvl="1"/>
            <a:endParaRPr lang="en-US" sz="3200" dirty="0">
              <a:ea typeface="ＭＳ Ｐゴシック" charset="0"/>
              <a:cs typeface="Calibri"/>
            </a:endParaRPr>
          </a:p>
          <a:p>
            <a:pPr lvl="1"/>
            <a:endParaRPr lang="en-US" sz="3200" dirty="0">
              <a:ea typeface="ＭＳ Ｐゴシック" charset="0"/>
              <a:cs typeface="Calibri"/>
            </a:endParaRPr>
          </a:p>
          <a:p>
            <a:pPr lvl="1"/>
            <a:endParaRPr lang="en-US" sz="3200" dirty="0">
              <a:ea typeface="ＭＳ Ｐゴシック" charset="0"/>
              <a:cs typeface="Calibri"/>
            </a:endParaRPr>
          </a:p>
          <a:p>
            <a:pPr marL="457189" lvl="1" indent="-457189">
              <a:buClr>
                <a:srgbClr val="CC0000"/>
              </a:buClr>
            </a:pPr>
            <a:r>
              <a:rPr lang="en-US" sz="3200" dirty="0">
                <a:ea typeface="ＭＳ Ｐゴシック" charset="0"/>
                <a:cs typeface="Calibri"/>
              </a:rPr>
              <a:t>(Maybe keeping a couple extra values of d for counts 1 and 2)</a:t>
            </a:r>
            <a:endParaRPr lang="en-US" sz="3733" dirty="0">
              <a:ea typeface="ＭＳ Ｐゴシック" charset="0"/>
              <a:cs typeface="Calibri"/>
            </a:endParaRPr>
          </a:p>
          <a:p>
            <a:r>
              <a:rPr lang="en-US" sz="3733" dirty="0">
                <a:ea typeface="ＭＳ Ｐゴシック" charset="0"/>
                <a:cs typeface="Calibri"/>
              </a:rPr>
              <a:t>But should we really just use the regular unigram P(w)?</a:t>
            </a:r>
            <a:endParaRPr lang="en-US" sz="4800" dirty="0">
              <a:cs typeface="Calibri"/>
            </a:endParaRPr>
          </a:p>
          <a:p>
            <a:pPr lvl="1"/>
            <a:endParaRPr lang="en-US" sz="2133"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67</a:t>
            </a:fld>
            <a:endParaRPr lang="en-US" dirty="0"/>
          </a:p>
        </p:txBody>
      </p:sp>
      <p:sp>
        <p:nvSpPr>
          <p:cNvPr id="5" name="TextBox 4"/>
          <p:cNvSpPr txBox="1"/>
          <p:nvPr/>
        </p:nvSpPr>
        <p:spPr>
          <a:xfrm>
            <a:off x="4876800" y="2514601"/>
            <a:ext cx="2502608" cy="461665"/>
          </a:xfrm>
          <a:prstGeom prst="rect">
            <a:avLst/>
          </a:prstGeom>
          <a:noFill/>
        </p:spPr>
        <p:txBody>
          <a:bodyPr wrap="none" rtlCol="0">
            <a:spAutoFit/>
          </a:bodyPr>
          <a:lstStyle/>
          <a:p>
            <a:r>
              <a:rPr lang="en-US" sz="2400" dirty="0">
                <a:solidFill>
                  <a:srgbClr val="FF0000"/>
                </a:solidFill>
              </a:rPr>
              <a:t>discounted bigram</a:t>
            </a:r>
          </a:p>
        </p:txBody>
      </p:sp>
      <p:sp>
        <p:nvSpPr>
          <p:cNvPr id="7" name="TextBox 6"/>
          <p:cNvSpPr txBox="1"/>
          <p:nvPr/>
        </p:nvSpPr>
        <p:spPr>
          <a:xfrm>
            <a:off x="10464800" y="4155758"/>
            <a:ext cx="1217256" cy="461665"/>
          </a:xfrm>
          <a:prstGeom prst="rect">
            <a:avLst/>
          </a:prstGeom>
          <a:noFill/>
        </p:spPr>
        <p:txBody>
          <a:bodyPr wrap="none" rtlCol="0">
            <a:spAutoFit/>
          </a:bodyPr>
          <a:lstStyle/>
          <a:p>
            <a:r>
              <a:rPr lang="en-US" sz="2400" dirty="0">
                <a:solidFill>
                  <a:srgbClr val="FF0000"/>
                </a:solidFill>
              </a:rPr>
              <a:t>unigram</a:t>
            </a:r>
          </a:p>
        </p:txBody>
      </p:sp>
      <p:sp>
        <p:nvSpPr>
          <p:cNvPr id="8" name="TextBox 7"/>
          <p:cNvSpPr txBox="1"/>
          <p:nvPr/>
        </p:nvSpPr>
        <p:spPr>
          <a:xfrm>
            <a:off x="8737600" y="2616200"/>
            <a:ext cx="2166362" cy="379656"/>
          </a:xfrm>
          <a:prstGeom prst="rect">
            <a:avLst/>
          </a:prstGeom>
          <a:noFill/>
        </p:spPr>
        <p:txBody>
          <a:bodyPr wrap="none" rtlCol="0">
            <a:spAutoFit/>
          </a:bodyPr>
          <a:lstStyle/>
          <a:p>
            <a:r>
              <a:rPr lang="en-US" sz="1867" dirty="0">
                <a:solidFill>
                  <a:srgbClr val="FF0000"/>
                </a:solidFill>
              </a:rPr>
              <a:t>Interpolation weight</a:t>
            </a:r>
          </a:p>
        </p:txBody>
      </p:sp>
      <p:cxnSp>
        <p:nvCxnSpPr>
          <p:cNvPr id="10" name="Straight Arrow Connector 9"/>
          <p:cNvCxnSpPr/>
          <p:nvPr/>
        </p:nvCxnSpPr>
        <p:spPr bwMode="auto">
          <a:xfrm flipH="1">
            <a:off x="9550400" y="3022600"/>
            <a:ext cx="304800" cy="4064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cxnSp>
        <p:nvCxnSpPr>
          <p:cNvPr id="13" name="Straight Arrow Connector 12"/>
          <p:cNvCxnSpPr/>
          <p:nvPr/>
        </p:nvCxnSpPr>
        <p:spPr bwMode="auto">
          <a:xfrm flipH="1" flipV="1">
            <a:off x="10769600" y="3937000"/>
            <a:ext cx="304800" cy="3048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B703A96-FA1B-4405-AAE7-1BA08FEB6FD1}"/>
                  </a:ext>
                </a:extLst>
              </p:cNvPr>
              <p:cNvSpPr txBox="1"/>
              <p:nvPr/>
            </p:nvSpPr>
            <p:spPr>
              <a:xfrm>
                <a:off x="406400" y="3165946"/>
                <a:ext cx="11100218" cy="10430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𝐴𝑏𝑠𝑜𝑙𝑢𝑡𝑒𝐷𝑖𝑠𝑐𝑜𝑢𝑛𝑡𝑖𝑛𝑔</m:t>
                          </m:r>
                        </m:sub>
                      </m:sSub>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𝑖</m:t>
                              </m:r>
                            </m:sub>
                          </m:sSub>
                        </m:e>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𝑖</m:t>
                              </m:r>
                              <m:r>
                                <a:rPr lang="en-US" sz="3200" b="0" i="1" smtClean="0">
                                  <a:latin typeface="Cambria Math" panose="02040503050406030204" pitchFamily="18" charset="0"/>
                                </a:rPr>
                                <m:t>−1</m:t>
                              </m:r>
                            </m:sub>
                          </m:sSub>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𝑐</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𝑖</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r>
                            <a:rPr lang="en-US" sz="3200" b="0" i="1" smtClean="0">
                              <a:latin typeface="Cambria Math" panose="02040503050406030204" pitchFamily="18" charset="0"/>
                            </a:rPr>
                            <m:t>𝑑</m:t>
                          </m:r>
                        </m:num>
                        <m:den>
                          <m:r>
                            <a:rPr lang="en-US" sz="3200" b="0" i="1" smtClean="0">
                              <a:latin typeface="Cambria Math" panose="02040503050406030204" pitchFamily="18" charset="0"/>
                            </a:rPr>
                            <m:t>𝑐</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𝑖</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den>
                      </m:f>
                      <m:r>
                        <a:rPr lang="en-US" sz="3200" b="0" i="1" smtClean="0">
                          <a:latin typeface="Cambria Math" panose="02040503050406030204" pitchFamily="18" charset="0"/>
                        </a:rPr>
                        <m:t>+</m:t>
                      </m:r>
                      <m:r>
                        <a:rPr lang="en-US" sz="3200" b="0" i="1" smtClean="0">
                          <a:latin typeface="Cambria Math" panose="02040503050406030204" pitchFamily="18" charset="0"/>
                        </a:rPr>
                        <m:t>𝜆</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𝑖</m:t>
                              </m:r>
                              <m:r>
                                <a:rPr lang="en-US" sz="3200" b="0" i="1" smtClean="0">
                                  <a:latin typeface="Cambria Math" panose="02040503050406030204" pitchFamily="18" charset="0"/>
                                </a:rPr>
                                <m:t>−1</m:t>
                              </m:r>
                            </m:sub>
                          </m:sSub>
                        </m:e>
                      </m:d>
                      <m:r>
                        <a:rPr lang="en-US" sz="3200" b="0" i="1" smtClean="0">
                          <a:latin typeface="Cambria Math" panose="02040503050406030204" pitchFamily="18" charset="0"/>
                        </a:rPr>
                        <m:t>𝑃</m:t>
                      </m:r>
                      <m:r>
                        <a:rPr lang="en-US" sz="3200" b="0" i="1" smtClean="0">
                          <a:latin typeface="Cambria Math" panose="02040503050406030204" pitchFamily="18" charset="0"/>
                        </a:rPr>
                        <m:t>(</m:t>
                      </m:r>
                      <m:r>
                        <a:rPr lang="en-US" sz="3200" b="0" i="1" smtClean="0">
                          <a:latin typeface="Cambria Math" panose="02040503050406030204" pitchFamily="18" charset="0"/>
                        </a:rPr>
                        <m:t>𝑤</m:t>
                      </m:r>
                      <m:r>
                        <a:rPr lang="en-US" sz="3200" b="0" i="1" smtClean="0">
                          <a:latin typeface="Cambria Math" panose="02040503050406030204" pitchFamily="18" charset="0"/>
                        </a:rPr>
                        <m:t>)</m:t>
                      </m:r>
                    </m:oMath>
                  </m:oMathPara>
                </a14:m>
                <a:endParaRPr lang="en-US" sz="3200" dirty="0"/>
              </a:p>
            </p:txBody>
          </p:sp>
        </mc:Choice>
        <mc:Fallback xmlns="">
          <p:sp>
            <p:nvSpPr>
              <p:cNvPr id="9" name="TextBox 8">
                <a:extLst>
                  <a:ext uri="{FF2B5EF4-FFF2-40B4-BE49-F238E27FC236}">
                    <a16:creationId xmlns:a16="http://schemas.microsoft.com/office/drawing/2014/main" id="{5B703A96-FA1B-4405-AAE7-1BA08FEB6FD1}"/>
                  </a:ext>
                </a:extLst>
              </p:cNvPr>
              <p:cNvSpPr txBox="1">
                <a:spLocks noRot="1" noChangeAspect="1" noMove="1" noResize="1" noEditPoints="1" noAdjustHandles="1" noChangeArrowheads="1" noChangeShapeType="1" noTextEdit="1"/>
              </p:cNvSpPr>
              <p:nvPr/>
            </p:nvSpPr>
            <p:spPr>
              <a:xfrm>
                <a:off x="406400" y="3165946"/>
                <a:ext cx="11100218" cy="104304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1337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3"/>
          <p:cNvSpPr>
            <a:spLocks noGrp="1" noChangeArrowheads="1"/>
          </p:cNvSpPr>
          <p:nvPr>
            <p:ph type="body" idx="1"/>
          </p:nvPr>
        </p:nvSpPr>
        <p:spPr>
          <a:xfrm>
            <a:off x="609600" y="1397000"/>
            <a:ext cx="11582400" cy="4445000"/>
          </a:xfrm>
        </p:spPr>
        <p:txBody>
          <a:bodyPr/>
          <a:lstStyle/>
          <a:p>
            <a:pPr eaLnBrk="1" hangingPunct="1"/>
            <a:r>
              <a:rPr lang="en-US" altLang="ja-JP" dirty="0">
                <a:latin typeface="Calibri"/>
                <a:ea typeface="ＭＳ Ｐゴシック" charset="0"/>
                <a:cs typeface="Calibri"/>
              </a:rPr>
              <a:t>Better estimate for probabilities of lower-order unigrams!</a:t>
            </a:r>
          </a:p>
          <a:p>
            <a:pPr lvl="1"/>
            <a:r>
              <a:rPr lang="en-US" dirty="0">
                <a:latin typeface="Calibri"/>
                <a:ea typeface="ＭＳ Ｐゴシック" charset="0"/>
                <a:cs typeface="Calibri"/>
              </a:rPr>
              <a:t>Shannon game:  </a:t>
            </a:r>
            <a:r>
              <a:rPr lang="en-US" i="1" dirty="0"/>
              <a:t>I can’t see without my reading</a:t>
            </a:r>
            <a:r>
              <a:rPr lang="en-US" i="1" dirty="0">
                <a:latin typeface="Calibri"/>
                <a:ea typeface="ＭＳ Ｐゴシック" charset="0"/>
                <a:cs typeface="Calibri"/>
              </a:rPr>
              <a:t>___________</a:t>
            </a:r>
            <a:r>
              <a:rPr lang="en-US" dirty="0">
                <a:latin typeface="Calibri"/>
                <a:ea typeface="ＭＳ Ｐゴシック" charset="0"/>
                <a:cs typeface="Calibri"/>
              </a:rPr>
              <a:t>?</a:t>
            </a:r>
          </a:p>
          <a:p>
            <a:pPr lvl="1" eaLnBrk="1" hangingPunct="1"/>
            <a:r>
              <a:rPr lang="en-US" altLang="ja-JP" dirty="0">
                <a:latin typeface="Calibri"/>
                <a:ea typeface="ＭＳ Ｐゴシック" charset="0"/>
                <a:cs typeface="Calibri"/>
              </a:rPr>
              <a:t>“Francisco” is more common than “glasses”</a:t>
            </a:r>
          </a:p>
          <a:p>
            <a:pPr lvl="1" eaLnBrk="1" hangingPunct="1"/>
            <a:r>
              <a:rPr lang="en-US" dirty="0">
                <a:latin typeface="Calibri"/>
                <a:ea typeface="ＭＳ Ｐゴシック" charset="0"/>
                <a:cs typeface="Calibri"/>
              </a:rPr>
              <a:t>… but “</a:t>
            </a:r>
            <a:r>
              <a:rPr lang="en-US" altLang="ja-JP" dirty="0">
                <a:latin typeface="Calibri"/>
                <a:ea typeface="ＭＳ Ｐゴシック" charset="0"/>
                <a:cs typeface="Calibri"/>
              </a:rPr>
              <a:t>Francisco” always follows “San”</a:t>
            </a:r>
          </a:p>
          <a:p>
            <a:r>
              <a:rPr lang="en-US" altLang="ja-JP" dirty="0">
                <a:latin typeface="Calibri"/>
                <a:ea typeface="ＭＳ Ｐゴシック" charset="0"/>
                <a:cs typeface="Calibri"/>
              </a:rPr>
              <a:t>The unigram is useful exactly when we haven’t seen this bigram!</a:t>
            </a:r>
          </a:p>
          <a:p>
            <a:r>
              <a:rPr lang="en-US" altLang="ja-JP" dirty="0">
                <a:latin typeface="Calibri"/>
                <a:ea typeface="ＭＳ Ｐゴシック" charset="0"/>
                <a:cs typeface="Calibri"/>
              </a:rPr>
              <a:t>Instead of  P(w): “How likely is w”</a:t>
            </a:r>
          </a:p>
          <a:p>
            <a:r>
              <a:rPr lang="en-US" altLang="ja-JP" dirty="0" err="1">
                <a:latin typeface="Calibri"/>
                <a:ea typeface="ＭＳ Ｐゴシック" charset="0"/>
                <a:cs typeface="Calibri"/>
              </a:rPr>
              <a:t>P</a:t>
            </a:r>
            <a:r>
              <a:rPr lang="en-US" altLang="ja-JP" baseline="-25000" dirty="0" err="1">
                <a:latin typeface="Calibri"/>
                <a:ea typeface="ＭＳ Ｐゴシック" charset="0"/>
                <a:cs typeface="Calibri"/>
              </a:rPr>
              <a:t>continuation</a:t>
            </a:r>
            <a:r>
              <a:rPr lang="en-US" altLang="ja-JP" dirty="0">
                <a:latin typeface="Calibri"/>
                <a:ea typeface="ＭＳ Ｐゴシック" charset="0"/>
                <a:cs typeface="Calibri"/>
              </a:rPr>
              <a:t>(w):  “How likely is w to appear as a novel continuation?</a:t>
            </a:r>
          </a:p>
          <a:p>
            <a:pPr lvl="1"/>
            <a:r>
              <a:rPr lang="en-US" dirty="0">
                <a:latin typeface="Calibri"/>
                <a:ea typeface="ＭＳ Ｐゴシック" charset="0"/>
                <a:cs typeface="Calibri"/>
              </a:rPr>
              <a:t>For each word, count the number of bigram types it completes</a:t>
            </a:r>
          </a:p>
          <a:p>
            <a:pPr lvl="1" eaLnBrk="1" hangingPunct="1"/>
            <a:r>
              <a:rPr lang="en-US" dirty="0">
                <a:latin typeface="Calibri"/>
                <a:ea typeface="ＭＳ Ｐゴシック" charset="0"/>
                <a:cs typeface="Calibri"/>
              </a:rPr>
              <a:t>Every bigram type was a novel continuation the first time it was seen</a:t>
            </a:r>
          </a:p>
        </p:txBody>
      </p:sp>
      <p:sp>
        <p:nvSpPr>
          <p:cNvPr id="3" name="TextBox 2"/>
          <p:cNvSpPr txBox="1"/>
          <p:nvPr/>
        </p:nvSpPr>
        <p:spPr>
          <a:xfrm>
            <a:off x="7352056" y="1775811"/>
            <a:ext cx="1348446" cy="461665"/>
          </a:xfrm>
          <a:prstGeom prst="rect">
            <a:avLst/>
          </a:prstGeom>
          <a:noFill/>
        </p:spPr>
        <p:txBody>
          <a:bodyPr wrap="none" rtlCol="0">
            <a:spAutoFit/>
          </a:bodyPr>
          <a:lstStyle/>
          <a:p>
            <a:r>
              <a:rPr lang="en-US" sz="2400" i="1" dirty="0">
                <a:solidFill>
                  <a:srgbClr val="3366FF"/>
                </a:solidFill>
              </a:rPr>
              <a:t>Francisco</a:t>
            </a:r>
          </a:p>
        </p:txBody>
      </p:sp>
      <p:sp>
        <p:nvSpPr>
          <p:cNvPr id="75777" name="Rectangle 2"/>
          <p:cNvSpPr>
            <a:spLocks noGrp="1" noChangeArrowheads="1"/>
          </p:cNvSpPr>
          <p:nvPr>
            <p:ph type="title"/>
          </p:nvPr>
        </p:nvSpPr>
        <p:spPr>
          <a:xfrm>
            <a:off x="1828800" y="381000"/>
            <a:ext cx="9956800" cy="99060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a:t>
            </a:r>
          </a:p>
        </p:txBody>
      </p:sp>
      <p:sp>
        <p:nvSpPr>
          <p:cNvPr id="2" name="TextBox 1"/>
          <p:cNvSpPr txBox="1"/>
          <p:nvPr/>
        </p:nvSpPr>
        <p:spPr>
          <a:xfrm>
            <a:off x="7352056" y="1781620"/>
            <a:ext cx="1080745" cy="461665"/>
          </a:xfrm>
          <a:prstGeom prst="rect">
            <a:avLst/>
          </a:prstGeom>
          <a:noFill/>
        </p:spPr>
        <p:txBody>
          <a:bodyPr wrap="none" rtlCol="0">
            <a:spAutoFit/>
          </a:bodyPr>
          <a:lstStyle/>
          <a:p>
            <a:r>
              <a:rPr lang="en-US" sz="2400" i="1" dirty="0">
                <a:solidFill>
                  <a:srgbClr val="3366FF"/>
                </a:solidFill>
              </a:rPr>
              <a:t>glasses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A3F2654-AB64-444E-BBC6-1A86960107A7}"/>
                  </a:ext>
                </a:extLst>
              </p:cNvPr>
              <p:cNvSpPr txBox="1"/>
              <p:nvPr/>
            </p:nvSpPr>
            <p:spPr>
              <a:xfrm>
                <a:off x="1748214" y="5477728"/>
                <a:ext cx="6952288" cy="430887"/>
              </a:xfrm>
              <a:prstGeom prst="rect">
                <a:avLst/>
              </a:prstGeom>
              <a:noFill/>
            </p:spPr>
            <p:txBody>
              <a:bodyPr wrap="none" lIns="0" tIns="0" rIns="0" bIns="0"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𝐶𝑂𝑁𝑇𝐼𝑁𝑈𝐴𝑇𝐼𝑂𝑁</m:t>
                        </m:r>
                      </m:sub>
                    </m:sSub>
                    <m:r>
                      <a:rPr lang="en-US" sz="2800" i="1">
                        <a:latin typeface="Cambria Math" panose="02040503050406030204" pitchFamily="18" charset="0"/>
                      </a:rPr>
                      <m:t>(</m:t>
                    </m:r>
                    <m:r>
                      <a:rPr lang="en-US" sz="2800" i="1">
                        <a:latin typeface="Cambria Math" panose="02040503050406030204" pitchFamily="18" charset="0"/>
                      </a:rPr>
                      <m:t>𝑤</m:t>
                    </m:r>
                    <m:r>
                      <a:rPr lang="en-US" sz="2800" b="0" i="0" smtClean="0">
                        <a:latin typeface="Cambria Math" panose="02040503050406030204" pitchFamily="18" charset="0"/>
                      </a:rPr>
                      <m:t>)</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𝑤</m:t>
                            </m:r>
                          </m:e>
                        </m:d>
                        <m:r>
                          <a:rPr lang="en-US" sz="2800" b="0" i="1" smtClean="0">
                            <a:latin typeface="Cambria Math" panose="02040503050406030204" pitchFamily="18" charset="0"/>
                          </a:rPr>
                          <m:t>&gt;0</m:t>
                        </m:r>
                      </m:e>
                    </m:d>
                    <m:r>
                      <a:rPr lang="en-US" sz="2800" b="0" i="1" smtClean="0">
                        <a:latin typeface="Cambria Math" panose="02040503050406030204" pitchFamily="18" charset="0"/>
                      </a:rPr>
                      <m:t>|</m:t>
                    </m:r>
                  </m:oMath>
                </a14:m>
                <a:r>
                  <a:rPr lang="en-US" sz="2800" dirty="0"/>
                  <a:t> </a:t>
                </a:r>
              </a:p>
            </p:txBody>
          </p:sp>
        </mc:Choice>
        <mc:Fallback xmlns="">
          <p:sp>
            <p:nvSpPr>
              <p:cNvPr id="4" name="TextBox 3">
                <a:extLst>
                  <a:ext uri="{FF2B5EF4-FFF2-40B4-BE49-F238E27FC236}">
                    <a16:creationId xmlns:a16="http://schemas.microsoft.com/office/drawing/2014/main" id="{AA3F2654-AB64-444E-BBC6-1A86960107A7}"/>
                  </a:ext>
                </a:extLst>
              </p:cNvPr>
              <p:cNvSpPr txBox="1">
                <a:spLocks noRot="1" noChangeAspect="1" noMove="1" noResize="1" noEditPoints="1" noAdjustHandles="1" noChangeArrowheads="1" noChangeShapeType="1" noTextEdit="1"/>
              </p:cNvSpPr>
              <p:nvPr/>
            </p:nvSpPr>
            <p:spPr>
              <a:xfrm>
                <a:off x="1748214" y="5477728"/>
                <a:ext cx="6952288" cy="43088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2604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77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778">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5778">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778">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5778">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577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1828800" y="381000"/>
            <a:ext cx="9956800" cy="99060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II</a:t>
            </a:r>
          </a:p>
        </p:txBody>
      </p:sp>
      <p:sp>
        <p:nvSpPr>
          <p:cNvPr id="75778" name="Rectangle 3"/>
          <p:cNvSpPr>
            <a:spLocks noGrp="1" noChangeArrowheads="1"/>
          </p:cNvSpPr>
          <p:nvPr>
            <p:ph type="body" idx="1"/>
          </p:nvPr>
        </p:nvSpPr>
        <p:spPr>
          <a:xfrm>
            <a:off x="609600" y="1701800"/>
            <a:ext cx="11379200" cy="4445000"/>
          </a:xfrm>
        </p:spPr>
        <p:txBody>
          <a:bodyPr/>
          <a:lstStyle/>
          <a:p>
            <a:pPr eaLnBrk="1" hangingPunct="1"/>
            <a:r>
              <a:rPr lang="en-US" sz="2667" dirty="0">
                <a:latin typeface="Calibri"/>
                <a:ea typeface="ＭＳ Ｐゴシック" charset="0"/>
                <a:cs typeface="Calibri"/>
              </a:rPr>
              <a:t>How many times does w appear as a novel continuation:</a:t>
            </a:r>
          </a:p>
          <a:p>
            <a:pPr eaLnBrk="1" hangingPunct="1"/>
            <a:endParaRPr lang="en-US" sz="2667" dirty="0">
              <a:latin typeface="Calibri"/>
              <a:ea typeface="ＭＳ Ｐゴシック" charset="0"/>
              <a:cs typeface="Calibri"/>
            </a:endParaRPr>
          </a:p>
          <a:p>
            <a:endParaRPr lang="en-US" sz="2667" dirty="0">
              <a:ea typeface="ＭＳ Ｐゴシック" charset="0"/>
              <a:cs typeface="Calibri"/>
            </a:endParaRPr>
          </a:p>
          <a:p>
            <a:r>
              <a:rPr lang="en-US" sz="2667" dirty="0">
                <a:ea typeface="ＭＳ Ｐゴシック" charset="0"/>
                <a:cs typeface="Calibri"/>
              </a:rPr>
              <a:t>Normalized by the total number of word bigram types</a:t>
            </a:r>
          </a:p>
          <a:p>
            <a:pPr eaLnBrk="1" hangingPunct="1"/>
            <a:endParaRPr lang="en-US" sz="2667" dirty="0">
              <a:latin typeface="Calibri"/>
              <a:ea typeface="ＭＳ Ｐゴシック" charset="0"/>
              <a:cs typeface="Calibri"/>
            </a:endParaRPr>
          </a:p>
          <a:p>
            <a:pPr eaLnBrk="1" hangingPunct="1"/>
            <a:endParaRPr lang="en-US" sz="2667" dirty="0">
              <a:latin typeface="Calibri"/>
              <a:ea typeface="ＭＳ Ｐゴシック" charset="0"/>
              <a:cs typeface="Calibri"/>
            </a:endParaRPr>
          </a:p>
          <a:p>
            <a:pPr eaLnBrk="1" hangingPunct="1"/>
            <a:endParaRPr lang="en-US" sz="2667" dirty="0">
              <a:latin typeface="Calibri"/>
              <a:ea typeface="ＭＳ Ｐゴシック" charset="0"/>
              <a:cs typeface="Calibri"/>
            </a:endParaRPr>
          </a:p>
          <a:p>
            <a:pPr eaLnBrk="1" hangingPunct="1"/>
            <a:endParaRPr lang="en-US" sz="2667" dirty="0">
              <a:latin typeface="Calibri"/>
              <a:ea typeface="ＭＳ Ｐゴシック" charset="0"/>
              <a:cs typeface="Calibri"/>
            </a:endParaRPr>
          </a:p>
          <a:p>
            <a:pPr marL="609585" lvl="1" indent="0">
              <a:buNone/>
            </a:pPr>
            <a:endParaRPr lang="en-US" sz="2133" dirty="0">
              <a:latin typeface="Calibri"/>
              <a:ea typeface="ＭＳ Ｐゴシック" charset="0"/>
              <a:cs typeface="Calibri"/>
            </a:endParaRPr>
          </a:p>
          <a:p>
            <a:pPr marL="609585" lvl="1" indent="0">
              <a:buNone/>
            </a:pPr>
            <a:endParaRPr lang="en-US" sz="2133" dirty="0">
              <a:latin typeface="Calibri"/>
              <a:ea typeface="ＭＳ Ｐゴシック" charset="0"/>
              <a:cs typeface="Calibri"/>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2965F82-5226-4226-A6D4-678C82871132}"/>
                  </a:ext>
                </a:extLst>
              </p:cNvPr>
              <p:cNvSpPr txBox="1"/>
              <p:nvPr/>
            </p:nvSpPr>
            <p:spPr>
              <a:xfrm>
                <a:off x="1633936" y="2391122"/>
                <a:ext cx="6952288" cy="430887"/>
              </a:xfrm>
              <a:prstGeom prst="rect">
                <a:avLst/>
              </a:prstGeom>
              <a:noFill/>
            </p:spPr>
            <p:txBody>
              <a:bodyPr wrap="none" lIns="0" tIns="0" rIns="0" bIns="0"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𝐶𝑂𝑁𝑇𝐼𝑁𝑈𝐴𝑇𝐼𝑂𝑁</m:t>
                        </m:r>
                      </m:sub>
                    </m:sSub>
                    <m:r>
                      <a:rPr lang="en-US" sz="2800" i="1">
                        <a:latin typeface="Cambria Math" panose="02040503050406030204" pitchFamily="18" charset="0"/>
                      </a:rPr>
                      <m:t>(</m:t>
                    </m:r>
                    <m:r>
                      <a:rPr lang="en-US" sz="2800" i="1">
                        <a:latin typeface="Cambria Math" panose="02040503050406030204" pitchFamily="18" charset="0"/>
                      </a:rPr>
                      <m:t>𝑤</m:t>
                    </m:r>
                    <m:r>
                      <a:rPr lang="en-US" sz="2800" b="0" i="0" smtClean="0">
                        <a:latin typeface="Cambria Math" panose="02040503050406030204" pitchFamily="18" charset="0"/>
                      </a:rPr>
                      <m:t>)</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𝑤</m:t>
                            </m:r>
                          </m:e>
                        </m:d>
                        <m:r>
                          <a:rPr lang="en-US" sz="2800" b="0" i="1" smtClean="0">
                            <a:latin typeface="Cambria Math" panose="02040503050406030204" pitchFamily="18" charset="0"/>
                          </a:rPr>
                          <m:t>&gt;0</m:t>
                        </m:r>
                      </m:e>
                    </m:d>
                    <m:r>
                      <a:rPr lang="en-US" sz="2800" b="0" i="1" smtClean="0">
                        <a:latin typeface="Cambria Math" panose="02040503050406030204" pitchFamily="18" charset="0"/>
                      </a:rPr>
                      <m:t>|</m:t>
                    </m:r>
                  </m:oMath>
                </a14:m>
                <a:r>
                  <a:rPr lang="en-US" sz="2800" dirty="0"/>
                  <a:t> </a:t>
                </a:r>
              </a:p>
            </p:txBody>
          </p:sp>
        </mc:Choice>
        <mc:Fallback xmlns="">
          <p:sp>
            <p:nvSpPr>
              <p:cNvPr id="8" name="TextBox 7">
                <a:extLst>
                  <a:ext uri="{FF2B5EF4-FFF2-40B4-BE49-F238E27FC236}">
                    <a16:creationId xmlns:a16="http://schemas.microsoft.com/office/drawing/2014/main" id="{62965F82-5226-4226-A6D4-678C82871132}"/>
                  </a:ext>
                </a:extLst>
              </p:cNvPr>
              <p:cNvSpPr txBox="1">
                <a:spLocks noRot="1" noChangeAspect="1" noMove="1" noResize="1" noEditPoints="1" noAdjustHandles="1" noChangeArrowheads="1" noChangeShapeType="1" noTextEdit="1"/>
              </p:cNvSpPr>
              <p:nvPr/>
            </p:nvSpPr>
            <p:spPr>
              <a:xfrm>
                <a:off x="1633936" y="2391122"/>
                <a:ext cx="6952288"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F0F36CA-2DC3-416F-9C9F-291C0D9D2196}"/>
                  </a:ext>
                </a:extLst>
              </p:cNvPr>
              <p:cNvSpPr txBox="1"/>
              <p:nvPr/>
            </p:nvSpPr>
            <p:spPr>
              <a:xfrm>
                <a:off x="1828800" y="3904268"/>
                <a:ext cx="4664547" cy="496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d>
                            <m:dPr>
                              <m:beg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r>
                                    <a:rPr lang="en-US" sz="2800" b="0" i="1" smtClean="0">
                                      <a:latin typeface="Cambria Math" panose="02040503050406030204" pitchFamily="18" charset="0"/>
                                    </a:rPr>
                                    <m:t>𝑤</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𝑗</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𝑐</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𝑗</m:t>
                                  </m:r>
                                </m:sub>
                              </m:sSub>
                            </m:e>
                          </m:d>
                          <m:r>
                            <a:rPr lang="en-US" sz="2800" b="0" i="1" smtClean="0">
                              <a:latin typeface="Cambria Math" panose="02040503050406030204" pitchFamily="18" charset="0"/>
                            </a:rPr>
                            <m:t>&gt;0</m:t>
                          </m:r>
                        </m:e>
                      </m:d>
                      <m:r>
                        <a:rPr lang="en-US" sz="2800" b="0" i="1" smtClean="0">
                          <a:latin typeface="Cambria Math" panose="02040503050406030204" pitchFamily="18" charset="0"/>
                        </a:rPr>
                        <m:t>|</m:t>
                      </m:r>
                    </m:oMath>
                  </m:oMathPara>
                </a14:m>
                <a:endParaRPr lang="en-US" sz="2800" dirty="0"/>
              </a:p>
            </p:txBody>
          </p:sp>
        </mc:Choice>
        <mc:Fallback xmlns="">
          <p:sp>
            <p:nvSpPr>
              <p:cNvPr id="2" name="TextBox 1">
                <a:extLst>
                  <a:ext uri="{FF2B5EF4-FFF2-40B4-BE49-F238E27FC236}">
                    <a16:creationId xmlns:a16="http://schemas.microsoft.com/office/drawing/2014/main" id="{AF0F36CA-2DC3-416F-9C9F-291C0D9D2196}"/>
                  </a:ext>
                </a:extLst>
              </p:cNvPr>
              <p:cNvSpPr txBox="1">
                <a:spLocks noRot="1" noChangeAspect="1" noMove="1" noResize="1" noEditPoints="1" noAdjustHandles="1" noChangeArrowheads="1" noChangeShapeType="1" noTextEdit="1"/>
              </p:cNvSpPr>
              <p:nvPr/>
            </p:nvSpPr>
            <p:spPr>
              <a:xfrm>
                <a:off x="1828800" y="3904268"/>
                <a:ext cx="4664547" cy="49641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324327F-E091-490E-BF88-C3CB4546063E}"/>
                  </a:ext>
                </a:extLst>
              </p:cNvPr>
              <p:cNvSpPr txBox="1"/>
              <p:nvPr/>
            </p:nvSpPr>
            <p:spPr>
              <a:xfrm>
                <a:off x="894080" y="4777453"/>
                <a:ext cx="7909986" cy="992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𝐶𝑂𝑁𝑇𝐼𝑁𝑈𝐴𝑇𝐼𝑂𝑁</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𝑤</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d>
                            <m:dPr>
                              <m:begChr m:val="|"/>
                              <m:endChr m:val="|"/>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𝑤</m:t>
                                      </m:r>
                                    </m:e>
                                  </m:d>
                                  <m:r>
                                    <a:rPr lang="en-US" sz="2800" b="0" i="1" smtClean="0">
                                      <a:latin typeface="Cambria Math" panose="02040503050406030204" pitchFamily="18" charset="0"/>
                                    </a:rPr>
                                    <m:t>&gt;0</m:t>
                                  </m:r>
                                </m:e>
                              </m:d>
                            </m:e>
                          </m:d>
                        </m:num>
                        <m:den>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𝑗</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𝑐</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𝑗</m:t>
                                      </m:r>
                                    </m:sub>
                                  </m:sSub>
                                </m:e>
                              </m:d>
                              <m:r>
                                <a:rPr lang="en-US" sz="2800" b="0" i="1" smtClean="0">
                                  <a:latin typeface="Cambria Math" panose="02040503050406030204" pitchFamily="18" charset="0"/>
                                </a:rPr>
                                <m:t>&gt;0</m:t>
                              </m:r>
                            </m:e>
                          </m:d>
                          <m:r>
                            <a:rPr lang="en-US" sz="2800" b="0" i="1" smtClean="0">
                              <a:latin typeface="Cambria Math" panose="02040503050406030204" pitchFamily="18" charset="0"/>
                            </a:rPr>
                            <m:t>|</m:t>
                          </m:r>
                        </m:den>
                      </m:f>
                    </m:oMath>
                  </m:oMathPara>
                </a14:m>
                <a:endParaRPr lang="en-US" sz="2800" dirty="0"/>
              </a:p>
            </p:txBody>
          </p:sp>
        </mc:Choice>
        <mc:Fallback xmlns="">
          <p:sp>
            <p:nvSpPr>
              <p:cNvPr id="3" name="TextBox 2">
                <a:extLst>
                  <a:ext uri="{FF2B5EF4-FFF2-40B4-BE49-F238E27FC236}">
                    <a16:creationId xmlns:a16="http://schemas.microsoft.com/office/drawing/2014/main" id="{5324327F-E091-490E-BF88-C3CB4546063E}"/>
                  </a:ext>
                </a:extLst>
              </p:cNvPr>
              <p:cNvSpPr txBox="1">
                <a:spLocks noRot="1" noChangeAspect="1" noMove="1" noResize="1" noEditPoints="1" noAdjustHandles="1" noChangeArrowheads="1" noChangeShapeType="1" noTextEdit="1"/>
              </p:cNvSpPr>
              <p:nvPr/>
            </p:nvSpPr>
            <p:spPr>
              <a:xfrm>
                <a:off x="894080" y="4777453"/>
                <a:ext cx="7909986" cy="99257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390098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a:t>The Chain Rule</a:t>
            </a:r>
          </a:p>
        </p:txBody>
      </p:sp>
    </p:spTree>
    <p:extLst>
      <p:ext uri="{BB962C8B-B14F-4D97-AF65-F5344CB8AC3E}">
        <p14:creationId xmlns:p14="http://schemas.microsoft.com/office/powerpoint/2010/main" val="19267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1828800" y="381000"/>
            <a:ext cx="9956800" cy="99060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III</a:t>
            </a:r>
          </a:p>
        </p:txBody>
      </p:sp>
      <p:sp>
        <p:nvSpPr>
          <p:cNvPr id="75778" name="Rectangle 3"/>
          <p:cNvSpPr>
            <a:spLocks noGrp="1" noChangeArrowheads="1"/>
          </p:cNvSpPr>
          <p:nvPr>
            <p:ph type="body" idx="1"/>
          </p:nvPr>
        </p:nvSpPr>
        <p:spPr>
          <a:xfrm>
            <a:off x="609600" y="1600200"/>
            <a:ext cx="11379200" cy="4445000"/>
          </a:xfrm>
        </p:spPr>
        <p:txBody>
          <a:bodyPr>
            <a:normAutofit lnSpcReduction="10000"/>
          </a:bodyPr>
          <a:lstStyle/>
          <a:p>
            <a:pPr eaLnBrk="1" hangingPunct="1"/>
            <a:r>
              <a:rPr lang="en-US" sz="2667" dirty="0">
                <a:latin typeface="Calibri"/>
                <a:ea typeface="ＭＳ Ｐゴシック" charset="0"/>
                <a:cs typeface="Calibri"/>
              </a:rPr>
              <a:t>Alternative metaphor: The number of  # of word types seen to precede w</a:t>
            </a:r>
          </a:p>
          <a:p>
            <a:pPr eaLnBrk="1" hangingPunct="1"/>
            <a:endParaRPr lang="en-US" sz="2667" dirty="0">
              <a:latin typeface="Calibri"/>
              <a:ea typeface="ＭＳ Ｐゴシック" charset="0"/>
              <a:cs typeface="Calibri"/>
            </a:endParaRPr>
          </a:p>
          <a:p>
            <a:pPr eaLnBrk="1" hangingPunct="1"/>
            <a:endParaRPr lang="en-US" sz="2667" dirty="0">
              <a:latin typeface="Calibri"/>
              <a:ea typeface="ＭＳ Ｐゴシック" charset="0"/>
              <a:cs typeface="Calibri"/>
            </a:endParaRPr>
          </a:p>
          <a:p>
            <a:pPr eaLnBrk="1" hangingPunct="1"/>
            <a:r>
              <a:rPr lang="en-US" sz="2667" dirty="0">
                <a:latin typeface="Calibri"/>
                <a:ea typeface="ＭＳ Ｐゴシック" charset="0"/>
                <a:cs typeface="Calibri"/>
              </a:rPr>
              <a:t>normalized by the # of words preceding all words:</a:t>
            </a:r>
          </a:p>
          <a:p>
            <a:pPr eaLnBrk="1" hangingPunct="1"/>
            <a:endParaRPr lang="en-US" sz="2667" dirty="0">
              <a:latin typeface="Calibri"/>
              <a:ea typeface="ＭＳ Ｐゴシック" charset="0"/>
              <a:cs typeface="Calibri"/>
            </a:endParaRPr>
          </a:p>
          <a:p>
            <a:pPr eaLnBrk="1" hangingPunct="1"/>
            <a:endParaRPr lang="en-US" sz="2667" dirty="0">
              <a:latin typeface="Calibri"/>
              <a:ea typeface="ＭＳ Ｐゴシック" charset="0"/>
              <a:cs typeface="Calibri"/>
            </a:endParaRPr>
          </a:p>
          <a:p>
            <a:pPr eaLnBrk="1" hangingPunct="1"/>
            <a:endParaRPr lang="en-US" sz="2667" dirty="0">
              <a:latin typeface="Calibri"/>
              <a:ea typeface="ＭＳ Ｐゴシック" charset="0"/>
              <a:cs typeface="Calibri"/>
            </a:endParaRPr>
          </a:p>
          <a:p>
            <a:pPr eaLnBrk="1" hangingPunct="1"/>
            <a:endParaRPr lang="en-US" sz="2667" dirty="0">
              <a:latin typeface="Calibri"/>
              <a:ea typeface="ＭＳ Ｐゴシック" charset="0"/>
              <a:cs typeface="Calibri"/>
            </a:endParaRPr>
          </a:p>
          <a:p>
            <a:pPr eaLnBrk="1" hangingPunct="1"/>
            <a:r>
              <a:rPr lang="en-US" sz="2667" dirty="0">
                <a:latin typeface="Calibri"/>
                <a:ea typeface="ＭＳ Ｐゴシック" charset="0"/>
                <a:cs typeface="Calibri"/>
              </a:rPr>
              <a:t>A frequent word (Francisco) occurring in only one context (San) will have a low continuation probability</a:t>
            </a:r>
            <a:endParaRPr lang="en-US" sz="2133" dirty="0">
              <a:latin typeface="Calibri"/>
              <a:ea typeface="ＭＳ Ｐゴシック" charset="0"/>
              <a:cs typeface="Calibri"/>
            </a:endParaRPr>
          </a:p>
          <a:p>
            <a:pPr marL="609585" lvl="1" indent="0">
              <a:buNone/>
            </a:pPr>
            <a:endParaRPr lang="en-US" sz="2133" dirty="0">
              <a:latin typeface="Calibri"/>
              <a:ea typeface="ＭＳ Ｐゴシック" charset="0"/>
              <a:cs typeface="Calibri"/>
            </a:endParaRPr>
          </a:p>
          <a:p>
            <a:pPr marL="609585" lvl="1" indent="0">
              <a:buNone/>
            </a:pPr>
            <a:endParaRPr lang="en-US" sz="2133" dirty="0">
              <a:latin typeface="Calibri"/>
              <a:ea typeface="ＭＳ Ｐゴシック" charset="0"/>
              <a:cs typeface="Calibri"/>
            </a:endParaRPr>
          </a:p>
          <a:p>
            <a:pPr marL="609585" lvl="1" indent="0">
              <a:buNone/>
            </a:pPr>
            <a:endParaRPr lang="en-US" sz="2133" dirty="0">
              <a:latin typeface="Calibri"/>
              <a:ea typeface="ＭＳ Ｐゴシック" charset="0"/>
              <a:cs typeface="Calibri"/>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63632B-EE36-4E9E-820B-35EC4FECF806}"/>
                  </a:ext>
                </a:extLst>
              </p:cNvPr>
              <p:cNvSpPr txBox="1"/>
              <p:nvPr/>
            </p:nvSpPr>
            <p:spPr>
              <a:xfrm>
                <a:off x="3544558" y="2286913"/>
                <a:ext cx="371435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𝑖</m:t>
                              </m:r>
                              <m:r>
                                <a:rPr lang="en-US" sz="2800" i="1">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𝑤</m:t>
                              </m:r>
                            </m:e>
                          </m:d>
                          <m:r>
                            <a:rPr lang="en-US" sz="2800" b="0" i="1" smtClean="0">
                              <a:latin typeface="Cambria Math" panose="02040503050406030204" pitchFamily="18" charset="0"/>
                            </a:rPr>
                            <m:t>&gt;0</m:t>
                          </m:r>
                        </m:e>
                      </m:d>
                      <m:r>
                        <a:rPr lang="en-US" sz="2800" b="0" i="1" smtClean="0">
                          <a:latin typeface="Cambria Math" panose="02040503050406030204" pitchFamily="18" charset="0"/>
                        </a:rPr>
                        <m:t>|</m:t>
                      </m:r>
                    </m:oMath>
                  </m:oMathPara>
                </a14:m>
                <a:endParaRPr lang="en-US" sz="2800" dirty="0"/>
              </a:p>
            </p:txBody>
          </p:sp>
        </mc:Choice>
        <mc:Fallback xmlns="">
          <p:sp>
            <p:nvSpPr>
              <p:cNvPr id="6" name="TextBox 5">
                <a:extLst>
                  <a:ext uri="{FF2B5EF4-FFF2-40B4-BE49-F238E27FC236}">
                    <a16:creationId xmlns:a16="http://schemas.microsoft.com/office/drawing/2014/main" id="{6D63632B-EE36-4E9E-820B-35EC4FECF806}"/>
                  </a:ext>
                </a:extLst>
              </p:cNvPr>
              <p:cNvSpPr txBox="1">
                <a:spLocks noRot="1" noChangeAspect="1" noMove="1" noResize="1" noEditPoints="1" noAdjustHandles="1" noChangeArrowheads="1" noChangeShapeType="1" noTextEdit="1"/>
              </p:cNvSpPr>
              <p:nvPr/>
            </p:nvSpPr>
            <p:spPr>
              <a:xfrm>
                <a:off x="3544558" y="2286913"/>
                <a:ext cx="3714350"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8605C69-41D7-41A4-BC51-EE87D85DD586}"/>
                  </a:ext>
                </a:extLst>
              </p:cNvPr>
              <p:cNvSpPr txBox="1"/>
              <p:nvPr/>
            </p:nvSpPr>
            <p:spPr>
              <a:xfrm>
                <a:off x="1727200" y="3822700"/>
                <a:ext cx="7882478" cy="913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𝐶𝑂𝑁𝑇𝐼𝑁𝑈𝐴𝑇𝐼𝑂𝑁</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𝑤</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d>
                            <m:dPr>
                              <m:begChr m:val="|"/>
                              <m:endChr m:val="|"/>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𝑐</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𝑤</m:t>
                                      </m:r>
                                    </m:e>
                                  </m:d>
                                  <m:r>
                                    <a:rPr lang="en-US" sz="2800" b="0" i="1" smtClean="0">
                                      <a:latin typeface="Cambria Math" panose="02040503050406030204" pitchFamily="18" charset="0"/>
                                    </a:rPr>
                                    <m:t>&gt;0</m:t>
                                  </m:r>
                                </m:e>
                              </m:d>
                            </m:e>
                          </m:d>
                        </m:num>
                        <m:den>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𝑤</m:t>
                              </m:r>
                              <m:r>
                                <a:rPr lang="en-US" sz="2800" b="0" i="1" smtClean="0">
                                  <a:latin typeface="Cambria Math" panose="02040503050406030204" pitchFamily="18" charset="0"/>
                                </a:rPr>
                                <m:t>′</m:t>
                              </m:r>
                            </m:sub>
                            <m:sup/>
                            <m:e>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𝑤</m:t>
                                      </m:r>
                                      <m:r>
                                        <a:rPr lang="en-US" sz="2800" i="1">
                                          <a:latin typeface="Cambria Math" panose="02040503050406030204" pitchFamily="18" charset="0"/>
                                        </a:rPr>
                                        <m:t>′</m:t>
                                      </m:r>
                                    </m:e>
                                    <m:sub>
                                      <m:r>
                                        <a:rPr lang="en-US" sz="2800" i="1">
                                          <a:latin typeface="Cambria Math" panose="02040503050406030204" pitchFamily="18" charset="0"/>
                                        </a:rPr>
                                        <m:t>𝑖</m:t>
                                      </m:r>
                                      <m:r>
                                        <a:rPr lang="en-US" sz="2800" i="1">
                                          <a:latin typeface="Cambria Math" panose="02040503050406030204" pitchFamily="18" charset="0"/>
                                        </a:rPr>
                                        <m:t>−1</m:t>
                                      </m:r>
                                    </m:sub>
                                  </m:sSub>
                                  <m:r>
                                    <a:rPr lang="en-US" sz="2800" i="1">
                                      <a:latin typeface="Cambria Math" panose="02040503050406030204" pitchFamily="18" charset="0"/>
                                    </a:rPr>
                                    <m:t>:</m:t>
                                  </m:r>
                                  <m:r>
                                    <a:rPr lang="en-US" sz="2800" i="1">
                                      <a:latin typeface="Cambria Math" panose="02040503050406030204" pitchFamily="18" charset="0"/>
                                    </a:rPr>
                                    <m:t>𝑐</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𝑤</m:t>
                                          </m:r>
                                          <m:r>
                                            <a:rPr lang="en-US" sz="2800" b="0" i="1" smtClean="0">
                                              <a:latin typeface="Cambria Math" panose="02040503050406030204" pitchFamily="18" charset="0"/>
                                            </a:rPr>
                                            <m:t>′</m:t>
                                          </m:r>
                                        </m:e>
                                        <m:sub>
                                          <m:r>
                                            <a:rPr lang="en-US" sz="2800" b="0" i="1" smtClean="0">
                                              <a:latin typeface="Cambria Math" panose="02040503050406030204" pitchFamily="18" charset="0"/>
                                            </a:rPr>
                                            <m:t>𝑖</m:t>
                                          </m:r>
                                          <m:r>
                                            <a:rPr lang="en-US" sz="2800" i="1">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panose="02040503050406030204" pitchFamily="18" charset="0"/>
                                        </a:rPr>
                                        <m:t>𝑤</m:t>
                                      </m:r>
                                      <m:r>
                                        <a:rPr lang="en-US" sz="2800" b="0" i="1" smtClean="0">
                                          <a:latin typeface="Cambria Math" panose="02040503050406030204" pitchFamily="18" charset="0"/>
                                        </a:rPr>
                                        <m:t>′</m:t>
                                      </m:r>
                                    </m:e>
                                  </m:d>
                                  <m:r>
                                    <a:rPr lang="en-US" sz="2800" i="1">
                                      <a:latin typeface="Cambria Math" panose="02040503050406030204" pitchFamily="18" charset="0"/>
                                    </a:rPr>
                                    <m:t>&gt;0</m:t>
                                  </m:r>
                                </m:e>
                              </m:d>
                              <m:r>
                                <a:rPr lang="en-US" sz="2800" i="1">
                                  <a:latin typeface="Cambria Math" panose="02040503050406030204" pitchFamily="18" charset="0"/>
                                </a:rPr>
                                <m:t>|</m:t>
                              </m:r>
                            </m:e>
                          </m:nary>
                        </m:den>
                      </m:f>
                    </m:oMath>
                  </m:oMathPara>
                </a14:m>
                <a:endParaRPr lang="en-US" sz="2800" dirty="0"/>
              </a:p>
            </p:txBody>
          </p:sp>
        </mc:Choice>
        <mc:Fallback xmlns="">
          <p:sp>
            <p:nvSpPr>
              <p:cNvPr id="7" name="TextBox 6">
                <a:extLst>
                  <a:ext uri="{FF2B5EF4-FFF2-40B4-BE49-F238E27FC236}">
                    <a16:creationId xmlns:a16="http://schemas.microsoft.com/office/drawing/2014/main" id="{88605C69-41D7-41A4-BC51-EE87D85DD586}"/>
                  </a:ext>
                </a:extLst>
              </p:cNvPr>
              <p:cNvSpPr txBox="1">
                <a:spLocks noRot="1" noChangeAspect="1" noMove="1" noResize="1" noEditPoints="1" noAdjustHandles="1" noChangeArrowheads="1" noChangeShapeType="1" noTextEdit="1"/>
              </p:cNvSpPr>
              <p:nvPr/>
            </p:nvSpPr>
            <p:spPr>
              <a:xfrm>
                <a:off x="1727200" y="3822700"/>
                <a:ext cx="7882478" cy="91326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865225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7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IV</a:t>
            </a:r>
            <a:endParaRPr lang="en-US" dirty="0"/>
          </a:p>
        </p:txBody>
      </p:sp>
      <p:sp>
        <p:nvSpPr>
          <p:cNvPr id="3" name="Content Placeholder 2"/>
          <p:cNvSpPr>
            <a:spLocks noGrp="1"/>
          </p:cNvSpPr>
          <p:nvPr>
            <p:ph idx="1"/>
          </p:nvPr>
        </p:nvSpPr>
        <p:spPr/>
        <p:txBody>
          <a:bodyPr/>
          <a:lstStyle/>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marL="609585" lvl="1" indent="0">
              <a:buNone/>
            </a:pPr>
            <a:endParaRPr lang="en-US" sz="2133" dirty="0">
              <a:ea typeface="ＭＳ Ｐゴシック" charset="0"/>
              <a:cs typeface="Calibri"/>
            </a:endParaRPr>
          </a:p>
          <a:p>
            <a:pPr lvl="1"/>
            <a:endParaRPr lang="en-US" sz="2133"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71</a:t>
            </a:fld>
            <a:endParaRPr lang="en-US" dirty="0"/>
          </a:p>
        </p:txBody>
      </p:sp>
      <p:sp>
        <p:nvSpPr>
          <p:cNvPr id="9" name="TextBox 8"/>
          <p:cNvSpPr txBox="1"/>
          <p:nvPr/>
        </p:nvSpPr>
        <p:spPr>
          <a:xfrm>
            <a:off x="609601" y="3530601"/>
            <a:ext cx="8423075" cy="461665"/>
          </a:xfrm>
          <a:prstGeom prst="rect">
            <a:avLst/>
          </a:prstGeom>
          <a:noFill/>
        </p:spPr>
        <p:txBody>
          <a:bodyPr wrap="none" rtlCol="0">
            <a:spAutoFit/>
          </a:bodyPr>
          <a:lstStyle/>
          <a:p>
            <a:r>
              <a:rPr lang="en-US" sz="2400" dirty="0" err="1"/>
              <a:t>λ</a:t>
            </a:r>
            <a:r>
              <a:rPr lang="en-US" sz="2400" dirty="0"/>
              <a:t> is a normalizing constant; the probability mass we’ve discounted</a:t>
            </a:r>
          </a:p>
        </p:txBody>
      </p:sp>
      <p:sp>
        <p:nvSpPr>
          <p:cNvPr id="6" name="TextBox 5"/>
          <p:cNvSpPr txBox="1"/>
          <p:nvPr/>
        </p:nvSpPr>
        <p:spPr>
          <a:xfrm>
            <a:off x="914401" y="5867400"/>
            <a:ext cx="2870273" cy="420564"/>
          </a:xfrm>
          <a:prstGeom prst="rect">
            <a:avLst/>
          </a:prstGeom>
          <a:noFill/>
        </p:spPr>
        <p:txBody>
          <a:bodyPr wrap="none" rtlCol="0">
            <a:spAutoFit/>
          </a:bodyPr>
          <a:lstStyle/>
          <a:p>
            <a:r>
              <a:rPr lang="en-US" sz="2133" dirty="0">
                <a:solidFill>
                  <a:srgbClr val="FF0000"/>
                </a:solidFill>
              </a:rPr>
              <a:t>the normalized discount</a:t>
            </a:r>
          </a:p>
        </p:txBody>
      </p:sp>
      <p:sp>
        <p:nvSpPr>
          <p:cNvPr id="12" name="TextBox 11"/>
          <p:cNvSpPr txBox="1"/>
          <p:nvPr/>
        </p:nvSpPr>
        <p:spPr>
          <a:xfrm>
            <a:off x="5486400" y="5664200"/>
            <a:ext cx="5892800" cy="954300"/>
          </a:xfrm>
          <a:prstGeom prst="rect">
            <a:avLst/>
          </a:prstGeom>
          <a:noFill/>
        </p:spPr>
        <p:txBody>
          <a:bodyPr wrap="square" rtlCol="0">
            <a:spAutoFit/>
          </a:bodyPr>
          <a:lstStyle/>
          <a:p>
            <a:r>
              <a:rPr lang="en-US" sz="1867" dirty="0">
                <a:solidFill>
                  <a:srgbClr val="FF0000"/>
                </a:solidFill>
              </a:rPr>
              <a:t>The number of word types that can follow w</a:t>
            </a:r>
            <a:r>
              <a:rPr lang="en-US" sz="1867" baseline="-25000" dirty="0">
                <a:solidFill>
                  <a:srgbClr val="FF0000"/>
                </a:solidFill>
              </a:rPr>
              <a:t>i-1</a:t>
            </a:r>
            <a:r>
              <a:rPr lang="en-US" sz="1867" dirty="0">
                <a:solidFill>
                  <a:srgbClr val="FF0000"/>
                </a:solidFill>
              </a:rPr>
              <a:t> </a:t>
            </a:r>
          </a:p>
          <a:p>
            <a:r>
              <a:rPr lang="en-US" sz="1867" dirty="0">
                <a:solidFill>
                  <a:srgbClr val="FF0000"/>
                </a:solidFill>
              </a:rPr>
              <a:t>= # of word types we discounted</a:t>
            </a:r>
          </a:p>
          <a:p>
            <a:r>
              <a:rPr lang="en-US" sz="1867" dirty="0">
                <a:solidFill>
                  <a:srgbClr val="FF0000"/>
                </a:solidFill>
              </a:rPr>
              <a:t>= # of times we applied normalized discount</a:t>
            </a:r>
          </a:p>
        </p:txBody>
      </p:sp>
      <p:cxnSp>
        <p:nvCxnSpPr>
          <p:cNvPr id="14" name="Straight Arrow Connector 13"/>
          <p:cNvCxnSpPr/>
          <p:nvPr/>
        </p:nvCxnSpPr>
        <p:spPr bwMode="auto">
          <a:xfrm flipV="1">
            <a:off x="3149600" y="5257800"/>
            <a:ext cx="406400" cy="5080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cxnSp>
        <p:nvCxnSpPr>
          <p:cNvPr id="16" name="Straight Arrow Connector 15"/>
          <p:cNvCxnSpPr/>
          <p:nvPr/>
        </p:nvCxnSpPr>
        <p:spPr bwMode="auto">
          <a:xfrm flipH="1" flipV="1">
            <a:off x="6197600" y="5257800"/>
            <a:ext cx="101600" cy="5080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5E6691-6157-4F02-AD39-0056130C53C1}"/>
                  </a:ext>
                </a:extLst>
              </p:cNvPr>
              <p:cNvSpPr txBox="1"/>
              <p:nvPr/>
            </p:nvSpPr>
            <p:spPr>
              <a:xfrm>
                <a:off x="736782" y="2085162"/>
                <a:ext cx="10750187" cy="9126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𝐾𝑁</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f>
                        <m:fPr>
                          <m:ctrlPr>
                            <a:rPr lang="en-US" sz="2800" i="1">
                              <a:latin typeface="Cambria Math" panose="02040503050406030204" pitchFamily="18" charset="0"/>
                            </a:rPr>
                          </m:ctrlPr>
                        </m:fPr>
                        <m:num>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max</m:t>
                              </m:r>
                            </m:fName>
                            <m:e>
                              <m:d>
                                <m:dPr>
                                  <m:ctrlPr>
                                    <a:rPr lang="en-US" sz="2800" i="1">
                                      <a:latin typeface="Cambria Math" panose="02040503050406030204" pitchFamily="18" charset="0"/>
                                    </a:rPr>
                                  </m:ctrlPr>
                                </m:dPr>
                                <m:e>
                                  <m:r>
                                    <a:rPr lang="en-US" sz="2800" i="1">
                                      <a:latin typeface="Cambria Math" panose="02040503050406030204" pitchFamily="18" charset="0"/>
                                    </a:rPr>
                                    <m:t>𝑐</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𝑖</m:t>
                                          </m:r>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𝑖</m:t>
                                          </m:r>
                                        </m:sub>
                                      </m:sSub>
                                    </m:e>
                                  </m:d>
                                  <m:r>
                                    <a:rPr lang="en-US" sz="2800" i="1">
                                      <a:latin typeface="Cambria Math" panose="02040503050406030204" pitchFamily="18" charset="0"/>
                                    </a:rPr>
                                    <m:t>−</m:t>
                                  </m:r>
                                  <m:r>
                                    <a:rPr lang="en-US" sz="2800" i="1">
                                      <a:latin typeface="Cambria Math" panose="02040503050406030204" pitchFamily="18" charset="0"/>
                                    </a:rPr>
                                    <m:t>𝑑</m:t>
                                  </m:r>
                                  <m:r>
                                    <a:rPr lang="en-US" sz="2800" i="1">
                                      <a:latin typeface="Cambria Math" panose="02040503050406030204" pitchFamily="18" charset="0"/>
                                    </a:rPr>
                                    <m:t>,0</m:t>
                                  </m:r>
                                </m:e>
                              </m:d>
                            </m:e>
                          </m:func>
                        </m:num>
                        <m:den>
                          <m:r>
                            <a:rPr lang="en-US" sz="2800" b="0" i="1" smtClean="0">
                              <a:latin typeface="Cambria Math" panose="02040503050406030204" pitchFamily="18" charset="0"/>
                            </a:rPr>
                            <m:t>𝑐</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den>
                      </m:f>
                      <m:r>
                        <a:rPr lang="en-US" sz="2800" b="0" i="1" smtClean="0">
                          <a:latin typeface="Cambria Math" panose="02040503050406030204" pitchFamily="18" charset="0"/>
                        </a:rPr>
                        <m:t>+</m:t>
                      </m:r>
                      <m:r>
                        <a:rPr lang="en-US" sz="2800" b="0" i="1" smtClean="0">
                          <a:latin typeface="Cambria Math" panose="02040503050406030204" pitchFamily="18" charset="0"/>
                        </a:rPr>
                        <m:t>𝜆</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e>
                      </m:d>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𝐶𝑂𝑁𝑇𝐼𝑁𝑈𝐴𝑇𝐼𝑂𝑁</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855E6691-6157-4F02-AD39-0056130C53C1}"/>
                  </a:ext>
                </a:extLst>
              </p:cNvPr>
              <p:cNvSpPr txBox="1">
                <a:spLocks noRot="1" noChangeAspect="1" noMove="1" noResize="1" noEditPoints="1" noAdjustHandles="1" noChangeArrowheads="1" noChangeShapeType="1" noTextEdit="1"/>
              </p:cNvSpPr>
              <p:nvPr/>
            </p:nvSpPr>
            <p:spPr>
              <a:xfrm>
                <a:off x="736782" y="2085162"/>
                <a:ext cx="10750187" cy="91262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A60E0B-0FFF-4FA6-9808-9C554A0B0033}"/>
                  </a:ext>
                </a:extLst>
              </p:cNvPr>
              <p:cNvSpPr txBox="1"/>
              <p:nvPr/>
            </p:nvSpPr>
            <p:spPr>
              <a:xfrm>
                <a:off x="2443345" y="4425680"/>
                <a:ext cx="6192657" cy="8944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𝜆</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m:t>
                          </m:r>
                        </m:num>
                        <m:den>
                          <m:r>
                            <a:rPr lang="en-US" sz="2800" b="0" i="1" smtClean="0">
                              <a:latin typeface="Cambria Math" panose="02040503050406030204" pitchFamily="18" charset="0"/>
                            </a:rPr>
                            <m:t>𝑐</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den>
                      </m:f>
                      <m:r>
                        <a:rPr lang="en-US" sz="2800" b="0" i="1" smtClean="0">
                          <a:latin typeface="Cambria Math" panose="02040503050406030204" pitchFamily="18" charset="0"/>
                        </a:rPr>
                        <m:t>|{</m:t>
                      </m:r>
                      <m:r>
                        <a:rPr lang="en-US" sz="2800" b="0" i="1" smtClean="0">
                          <a:latin typeface="Cambria Math" panose="02040503050406030204" pitchFamily="18" charset="0"/>
                        </a:rPr>
                        <m:t>𝑤</m:t>
                      </m:r>
                      <m:r>
                        <a:rPr lang="en-US" sz="2800" b="0" i="1" smtClean="0">
                          <a:latin typeface="Cambria Math" panose="02040503050406030204" pitchFamily="18" charset="0"/>
                        </a:rPr>
                        <m:t>:</m:t>
                      </m:r>
                      <m:r>
                        <a:rPr lang="en-US" sz="2800" b="0" i="1" smtClean="0">
                          <a:latin typeface="Cambria Math" panose="02040503050406030204" pitchFamily="18" charset="0"/>
                        </a:rPr>
                        <m:t>𝑐</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𝑤</m:t>
                          </m:r>
                        </m:e>
                      </m:d>
                      <m:r>
                        <a:rPr lang="en-US" sz="2800" b="0" i="1" smtClean="0">
                          <a:latin typeface="Cambria Math" panose="02040503050406030204" pitchFamily="18" charset="0"/>
                        </a:rPr>
                        <m:t>&gt;0}|</m:t>
                      </m:r>
                    </m:oMath>
                  </m:oMathPara>
                </a14:m>
                <a:endParaRPr lang="en-US" sz="2800" dirty="0"/>
              </a:p>
            </p:txBody>
          </p:sp>
        </mc:Choice>
        <mc:Fallback xmlns="">
          <p:sp>
            <p:nvSpPr>
              <p:cNvPr id="10" name="TextBox 9">
                <a:extLst>
                  <a:ext uri="{FF2B5EF4-FFF2-40B4-BE49-F238E27FC236}">
                    <a16:creationId xmlns:a16="http://schemas.microsoft.com/office/drawing/2014/main" id="{69A60E0B-0FFF-4FA6-9808-9C554A0B0033}"/>
                  </a:ext>
                </a:extLst>
              </p:cNvPr>
              <p:cNvSpPr txBox="1">
                <a:spLocks noRot="1" noChangeAspect="1" noMove="1" noResize="1" noEditPoints="1" noAdjustHandles="1" noChangeArrowheads="1" noChangeShapeType="1" noTextEdit="1"/>
              </p:cNvSpPr>
              <p:nvPr/>
            </p:nvSpPr>
            <p:spPr>
              <a:xfrm>
                <a:off x="2443345" y="4425680"/>
                <a:ext cx="6192657" cy="89447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401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Recursive formulation</a:t>
            </a:r>
            <a:endParaRPr lang="en-US" dirty="0"/>
          </a:p>
        </p:txBody>
      </p:sp>
      <p:sp>
        <p:nvSpPr>
          <p:cNvPr id="3" name="Content Placeholder 2"/>
          <p:cNvSpPr>
            <a:spLocks noGrp="1"/>
          </p:cNvSpPr>
          <p:nvPr>
            <p:ph idx="1"/>
          </p:nvPr>
        </p:nvSpPr>
        <p:spPr>
          <a:xfrm>
            <a:off x="406400" y="1803400"/>
            <a:ext cx="11379200" cy="4775200"/>
          </a:xfrm>
        </p:spPr>
        <p:txBody>
          <a:bodyPr/>
          <a:lstStyle/>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marL="609585" lvl="1" indent="0">
              <a:buNone/>
            </a:pPr>
            <a:endParaRPr lang="en-US" sz="2133" dirty="0">
              <a:ea typeface="ＭＳ Ｐゴシック" charset="0"/>
              <a:cs typeface="Calibri"/>
            </a:endParaRPr>
          </a:p>
          <a:p>
            <a:pPr lvl="1"/>
            <a:endParaRPr lang="en-US" sz="2133"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72</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406400" y="5969001"/>
                <a:ext cx="8433206" cy="461665"/>
              </a:xfrm>
              <a:prstGeom prst="rect">
                <a:avLst/>
              </a:prstGeom>
              <a:noFill/>
            </p:spPr>
            <p:txBody>
              <a:bodyPr wrap="none" rtlCol="0">
                <a:spAutoFit/>
              </a:bodyPr>
              <a:lstStyle/>
              <a:p>
                <a:r>
                  <a:rPr lang="en-US" sz="2400" dirty="0"/>
                  <a:t>Continuation count = Number of unique single word contexts for </a:t>
                </a:r>
                <a14:m>
                  <m:oMath xmlns:m="http://schemas.openxmlformats.org/officeDocument/2006/math">
                    <m:r>
                      <a:rPr lang="en-US" sz="2400" i="1">
                        <a:latin typeface="Cambria Math" panose="02040503050406030204" pitchFamily="18" charset="0"/>
                      </a:rPr>
                      <m:t>∘</m:t>
                    </m:r>
                  </m:oMath>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406400" y="5969001"/>
                <a:ext cx="8433206" cy="461665"/>
              </a:xfrm>
              <a:prstGeom prst="rect">
                <a:avLst/>
              </a:prstGeom>
              <a:blipFill>
                <a:blip r:embed="rId2"/>
                <a:stretch>
                  <a:fillRect l="-1157"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BFED8F-0D38-4DD3-ACE4-1FB0D6E5814D}"/>
                  </a:ext>
                </a:extLst>
              </p:cNvPr>
              <p:cNvSpPr txBox="1"/>
              <p:nvPr/>
            </p:nvSpPr>
            <p:spPr>
              <a:xfrm>
                <a:off x="521810" y="2207155"/>
                <a:ext cx="11400493" cy="10297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𝐾𝑁</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e>
                        <m:e>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𝑛</m:t>
                              </m:r>
                              <m:r>
                                <a:rPr lang="en-US" sz="2800" b="0" i="1" smtClean="0">
                                  <a:latin typeface="Cambria Math" panose="02040503050406030204" pitchFamily="18" charset="0"/>
                                </a:rPr>
                                <m:t>+1</m:t>
                              </m:r>
                            </m:sub>
                            <m:sup>
                              <m:r>
                                <a:rPr lang="en-US" sz="2800" b="0" i="1" smtClean="0">
                                  <a:latin typeface="Cambria Math" panose="02040503050406030204" pitchFamily="18" charset="0"/>
                                </a:rPr>
                                <m:t>𝑖</m:t>
                              </m:r>
                              <m:r>
                                <a:rPr lang="en-US" sz="2800" b="0" i="1" smtClean="0">
                                  <a:latin typeface="Cambria Math" panose="02040503050406030204" pitchFamily="18" charset="0"/>
                                </a:rPr>
                                <m:t>−1</m:t>
                              </m:r>
                            </m:sup>
                          </m:sSubSup>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max</m:t>
                              </m:r>
                            </m:fName>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𝐾𝑁</m:t>
                                      </m:r>
                                    </m:sub>
                                  </m:sSub>
                                  <m:d>
                                    <m:dPr>
                                      <m:ctrlPr>
                                        <a:rPr lang="en-US" sz="2800" b="0" i="1" smtClean="0">
                                          <a:latin typeface="Cambria Math" panose="02040503050406030204" pitchFamily="18" charset="0"/>
                                        </a:rPr>
                                      </m:ctrlPr>
                                    </m:dPr>
                                    <m:e>
                                      <m:sSubSup>
                                        <m:sSubSupPr>
                                          <m:ctrlPr>
                                            <a:rPr lang="en-US" sz="2800" i="1">
                                              <a:latin typeface="Cambria Math" panose="02040503050406030204" pitchFamily="18" charset="0"/>
                                            </a:rPr>
                                          </m:ctrlPr>
                                        </m:sSubSupPr>
                                        <m:e>
                                          <m:r>
                                            <a:rPr lang="en-US" sz="2800" i="1">
                                              <a:latin typeface="Cambria Math" panose="02040503050406030204" pitchFamily="18" charset="0"/>
                                            </a:rPr>
                                            <m:t>𝑤</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𝑛</m:t>
                                          </m:r>
                                          <m:r>
                                            <a:rPr lang="en-US" sz="2800" i="1">
                                              <a:latin typeface="Cambria Math" panose="02040503050406030204" pitchFamily="18" charset="0"/>
                                            </a:rPr>
                                            <m:t>+1</m:t>
                                          </m:r>
                                        </m:sub>
                                        <m:sup>
                                          <m:r>
                                            <a:rPr lang="en-US" sz="2800" i="1">
                                              <a:latin typeface="Cambria Math" panose="02040503050406030204" pitchFamily="18" charset="0"/>
                                            </a:rPr>
                                            <m:t>𝑖</m:t>
                                          </m:r>
                                          <m:r>
                                            <a:rPr lang="en-US" sz="2800" i="1">
                                              <a:latin typeface="Cambria Math" panose="02040503050406030204" pitchFamily="18" charset="0"/>
                                            </a:rPr>
                                            <m:t>−1</m:t>
                                          </m:r>
                                        </m:sup>
                                      </m:sSubSup>
                                    </m:e>
                                  </m:d>
                                  <m:r>
                                    <a:rPr lang="en-US" sz="2800" b="0" i="1" smtClean="0">
                                      <a:latin typeface="Cambria Math" panose="02040503050406030204" pitchFamily="18" charset="0"/>
                                    </a:rPr>
                                    <m:t>−</m:t>
                                  </m:r>
                                  <m:r>
                                    <a:rPr lang="en-US" sz="2800" b="0" i="1" smtClean="0">
                                      <a:latin typeface="Cambria Math" panose="02040503050406030204" pitchFamily="18" charset="0"/>
                                    </a:rPr>
                                    <m:t>𝑑</m:t>
                                  </m:r>
                                  <m:r>
                                    <a:rPr lang="en-US" sz="2800" b="0" i="1" smtClean="0">
                                      <a:latin typeface="Cambria Math" panose="02040503050406030204" pitchFamily="18" charset="0"/>
                                    </a:rPr>
                                    <m:t>,0</m:t>
                                  </m:r>
                                </m:e>
                              </m:d>
                            </m:e>
                          </m:func>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𝐾𝑁</m:t>
                              </m:r>
                            </m:sub>
                          </m:sSub>
                          <m:r>
                            <a:rPr lang="en-US" sz="2800" b="0" i="1" smtClean="0">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𝑤</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𝑛</m:t>
                              </m:r>
                              <m:r>
                                <a:rPr lang="en-US" sz="2800" i="1">
                                  <a:latin typeface="Cambria Math" panose="02040503050406030204" pitchFamily="18" charset="0"/>
                                </a:rPr>
                                <m:t>+1</m:t>
                              </m:r>
                            </m:sub>
                            <m:sup>
                              <m:r>
                                <a:rPr lang="en-US" sz="2800" i="1">
                                  <a:latin typeface="Cambria Math" panose="02040503050406030204" pitchFamily="18" charset="0"/>
                                </a:rPr>
                                <m:t>𝑖</m:t>
                              </m:r>
                              <m:r>
                                <a:rPr lang="en-US" sz="2800" i="1">
                                  <a:latin typeface="Cambria Math" panose="02040503050406030204" pitchFamily="18" charset="0"/>
                                </a:rPr>
                                <m:t>−1</m:t>
                              </m:r>
                            </m:sup>
                          </m:sSubSup>
                          <m:r>
                            <a:rPr lang="en-US" sz="2800" b="0" i="1" smtClean="0">
                              <a:latin typeface="Cambria Math" panose="02040503050406030204" pitchFamily="18" charset="0"/>
                            </a:rPr>
                            <m:t>)</m:t>
                          </m:r>
                        </m:den>
                      </m:f>
                      <m:r>
                        <a:rPr lang="en-US" sz="2800" b="0" i="1" smtClean="0">
                          <a:latin typeface="Cambria Math" panose="02040503050406030204" pitchFamily="18" charset="0"/>
                        </a:rPr>
                        <m:t>+</m:t>
                      </m:r>
                      <m:r>
                        <a:rPr lang="en-US" sz="2800" b="0" i="1" smtClean="0">
                          <a:latin typeface="Cambria Math" panose="02040503050406030204" pitchFamily="18" charset="0"/>
                        </a:rPr>
                        <m:t>𝜆</m:t>
                      </m:r>
                      <m:d>
                        <m:dPr>
                          <m:ctrlPr>
                            <a:rPr lang="en-US" sz="2800" b="0" i="1" smtClean="0">
                              <a:latin typeface="Cambria Math" panose="02040503050406030204" pitchFamily="18" charset="0"/>
                            </a:rPr>
                          </m:ctrlPr>
                        </m:dPr>
                        <m:e>
                          <m:sSubSup>
                            <m:sSubSupPr>
                              <m:ctrlPr>
                                <a:rPr lang="en-US" sz="2800" i="1">
                                  <a:latin typeface="Cambria Math" panose="02040503050406030204" pitchFamily="18" charset="0"/>
                                </a:rPr>
                              </m:ctrlPr>
                            </m:sSubSupPr>
                            <m:e>
                              <m:r>
                                <a:rPr lang="en-US" sz="2800" i="1">
                                  <a:latin typeface="Cambria Math" panose="02040503050406030204" pitchFamily="18" charset="0"/>
                                </a:rPr>
                                <m:t>𝑤</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𝑛</m:t>
                              </m:r>
                              <m:r>
                                <a:rPr lang="en-US" sz="2800" i="1">
                                  <a:latin typeface="Cambria Math" panose="02040503050406030204" pitchFamily="18" charset="0"/>
                                </a:rPr>
                                <m:t>+1</m:t>
                              </m:r>
                            </m:sub>
                            <m:sup>
                              <m:r>
                                <a:rPr lang="en-US" sz="2800" i="1">
                                  <a:latin typeface="Cambria Math" panose="02040503050406030204" pitchFamily="18" charset="0"/>
                                </a:rPr>
                                <m:t>𝑖</m:t>
                              </m:r>
                              <m:r>
                                <a:rPr lang="en-US" sz="2800" i="1">
                                  <a:latin typeface="Cambria Math" panose="02040503050406030204" pitchFamily="18" charset="0"/>
                                </a:rPr>
                                <m:t>−1</m:t>
                              </m:r>
                            </m:sup>
                          </m:sSubSup>
                        </m:e>
                      </m:d>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𝐾𝑁</m:t>
                          </m:r>
                        </m:sub>
                      </m:sSub>
                      <m:d>
                        <m:dPr>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𝑖</m:t>
                              </m:r>
                            </m:sub>
                          </m:sSub>
                        </m:e>
                      </m:d>
                      <m:sSubSup>
                        <m:sSubSupPr>
                          <m:ctrlPr>
                            <a:rPr lang="en-US" sz="2800" i="1">
                              <a:latin typeface="Cambria Math" panose="02040503050406030204" pitchFamily="18" charset="0"/>
                            </a:rPr>
                          </m:ctrlPr>
                        </m:sSubSupPr>
                        <m:e>
                          <m:r>
                            <a:rPr lang="en-US" sz="2800" i="1">
                              <a:latin typeface="Cambria Math" panose="02040503050406030204" pitchFamily="18" charset="0"/>
                            </a:rPr>
                            <m:t>𝑤</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𝑛</m:t>
                          </m:r>
                          <m:r>
                            <a:rPr lang="en-US" sz="2800" i="1">
                              <a:latin typeface="Cambria Math" panose="02040503050406030204" pitchFamily="18" charset="0"/>
                            </a:rPr>
                            <m:t>+2</m:t>
                          </m:r>
                        </m:sub>
                        <m:sup>
                          <m:r>
                            <a:rPr lang="en-US" sz="2800" i="1">
                              <a:latin typeface="Cambria Math" panose="02040503050406030204" pitchFamily="18" charset="0"/>
                            </a:rPr>
                            <m:t>𝑖</m:t>
                          </m:r>
                          <m:r>
                            <a:rPr lang="en-US" sz="2800" i="1">
                              <a:latin typeface="Cambria Math" panose="02040503050406030204" pitchFamily="18" charset="0"/>
                            </a:rPr>
                            <m:t>−1</m:t>
                          </m:r>
                        </m:sup>
                      </m:sSubSup>
                      <m:r>
                        <a:rPr lang="en-US"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BBBFED8F-0D38-4DD3-ACE4-1FB0D6E5814D}"/>
                  </a:ext>
                </a:extLst>
              </p:cNvPr>
              <p:cNvSpPr txBox="1">
                <a:spLocks noRot="1" noChangeAspect="1" noMove="1" noResize="1" noEditPoints="1" noAdjustHandles="1" noChangeArrowheads="1" noChangeShapeType="1" noTextEdit="1"/>
              </p:cNvSpPr>
              <p:nvPr/>
            </p:nvSpPr>
            <p:spPr>
              <a:xfrm>
                <a:off x="521810" y="2207155"/>
                <a:ext cx="11400493" cy="102976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8625352-EF6B-4B97-8F79-5B9BFD3A0438}"/>
                  </a:ext>
                </a:extLst>
              </p:cNvPr>
              <p:cNvSpPr txBox="1"/>
              <p:nvPr/>
            </p:nvSpPr>
            <p:spPr>
              <a:xfrm>
                <a:off x="1038687" y="3942184"/>
                <a:ext cx="7636706" cy="961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𝐾𝑁</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m:t>
                          </m:r>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𝑐𝑜𝑢𝑛𝑡</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e>
                              </m:d>
                              <m:r>
                                <m:rPr>
                                  <m:nor/>
                                </m:rPr>
                                <a:rPr lang="en-US" sz="2800" b="0" i="0" smtClean="0">
                                  <a:latin typeface="Cambria Math" panose="02040503050406030204" pitchFamily="18" charset="0"/>
                                </a:rPr>
                                <m:t> </m:t>
                              </m:r>
                              <m:r>
                                <m:rPr>
                                  <m:nor/>
                                </m:rPr>
                                <a:rPr lang="en-US" sz="2800" b="0" i="0" smtClean="0">
                                  <a:latin typeface="Cambria Math" panose="02040503050406030204" pitchFamily="18" charset="0"/>
                                </a:rPr>
                                <m:t>for</m:t>
                              </m:r>
                              <m:r>
                                <m:rPr>
                                  <m:nor/>
                                </m:rPr>
                                <a:rPr lang="en-US" sz="2800" b="0" i="0" smtClean="0">
                                  <a:latin typeface="Cambria Math" panose="02040503050406030204" pitchFamily="18" charset="0"/>
                                </a:rPr>
                                <m:t> </m:t>
                              </m:r>
                              <m:r>
                                <m:rPr>
                                  <m:nor/>
                                </m:rPr>
                                <a:rPr lang="en-US" sz="2800" b="0" i="0" smtClean="0">
                                  <a:latin typeface="Cambria Math" panose="02040503050406030204" pitchFamily="18" charset="0"/>
                                </a:rPr>
                                <m:t>the</m:t>
                              </m:r>
                              <m:r>
                                <m:rPr>
                                  <m:nor/>
                                </m:rPr>
                                <a:rPr lang="en-US" sz="2800" b="0" i="0" smtClean="0">
                                  <a:latin typeface="Cambria Math" panose="02040503050406030204" pitchFamily="18" charset="0"/>
                                </a:rPr>
                                <m:t> </m:t>
                              </m:r>
                              <m:r>
                                <m:rPr>
                                  <m:nor/>
                                </m:rPr>
                                <a:rPr lang="en-US" sz="2800" b="0" i="0" smtClean="0">
                                  <a:latin typeface="Cambria Math" panose="02040503050406030204" pitchFamily="18" charset="0"/>
                                </a:rPr>
                                <m:t>highest</m:t>
                              </m:r>
                              <m:r>
                                <m:rPr>
                                  <m:nor/>
                                </m:rPr>
                                <a:rPr lang="en-US" sz="2800" b="0" i="0" smtClean="0">
                                  <a:latin typeface="Cambria Math" panose="02040503050406030204" pitchFamily="18" charset="0"/>
                                </a:rPr>
                                <m:t> </m:t>
                              </m:r>
                              <m:r>
                                <m:rPr>
                                  <m:nor/>
                                </m:rPr>
                                <a:rPr lang="en-US" sz="2800" b="0" i="0" smtClean="0">
                                  <a:latin typeface="Cambria Math" panose="02040503050406030204" pitchFamily="18" charset="0"/>
                                </a:rPr>
                                <m:t>order</m:t>
                              </m:r>
                            </m:e>
                            <m:e>
                              <m:r>
                                <a:rPr lang="en-US" sz="2800" b="0" i="1" smtClean="0">
                                  <a:latin typeface="Cambria Math" panose="02040503050406030204" pitchFamily="18" charset="0"/>
                                </a:rPr>
                                <m:t>𝑐𝑜𝑛𝑡𝑖𝑛𝑢𝑎𝑡𝑖𝑜𝑛𝑐𝑜𝑢𝑛𝑡</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e>
                              </m:d>
                              <m:r>
                                <a:rPr lang="en-US" sz="2800" b="0" i="1" smtClean="0">
                                  <a:latin typeface="Cambria Math" panose="02040503050406030204" pitchFamily="18" charset="0"/>
                                </a:rPr>
                                <m:t> </m:t>
                              </m:r>
                              <m:r>
                                <m:rPr>
                                  <m:nor/>
                                </m:rPr>
                                <a:rPr lang="en-US" sz="2800" b="0" i="0" smtClean="0">
                                  <a:latin typeface="Cambria Math" panose="02040503050406030204" pitchFamily="18" charset="0"/>
                                </a:rPr>
                                <m:t>for</m:t>
                              </m:r>
                              <m:r>
                                <m:rPr>
                                  <m:nor/>
                                </m:rPr>
                                <a:rPr lang="en-US" sz="2800" b="0" i="0" smtClean="0">
                                  <a:latin typeface="Cambria Math" panose="02040503050406030204" pitchFamily="18" charset="0"/>
                                </a:rPr>
                                <m:t> </m:t>
                              </m:r>
                              <m:r>
                                <m:rPr>
                                  <m:nor/>
                                </m:rPr>
                                <a:rPr lang="en-US" sz="2800" b="0" i="0" smtClean="0">
                                  <a:latin typeface="Cambria Math" panose="02040503050406030204" pitchFamily="18" charset="0"/>
                                </a:rPr>
                                <m:t>lower</m:t>
                              </m:r>
                              <m:r>
                                <m:rPr>
                                  <m:nor/>
                                </m:rPr>
                                <a:rPr lang="en-US" sz="2800" b="0" i="0" smtClean="0">
                                  <a:latin typeface="Cambria Math" panose="02040503050406030204" pitchFamily="18" charset="0"/>
                                </a:rPr>
                                <m:t> </m:t>
                              </m:r>
                              <m:r>
                                <m:rPr>
                                  <m:nor/>
                                </m:rPr>
                                <a:rPr lang="en-US" sz="2800" b="0" i="0" smtClean="0">
                                  <a:latin typeface="Cambria Math" panose="02040503050406030204" pitchFamily="18" charset="0"/>
                                </a:rPr>
                                <m:t>order</m:t>
                              </m:r>
                            </m:e>
                          </m:eqArr>
                        </m:e>
                      </m:d>
                    </m:oMath>
                  </m:oMathPara>
                </a14:m>
                <a:endParaRPr lang="en-US" sz="2800" dirty="0"/>
              </a:p>
            </p:txBody>
          </p:sp>
        </mc:Choice>
        <mc:Fallback xmlns="">
          <p:sp>
            <p:nvSpPr>
              <p:cNvPr id="8" name="TextBox 7">
                <a:extLst>
                  <a:ext uri="{FF2B5EF4-FFF2-40B4-BE49-F238E27FC236}">
                    <a16:creationId xmlns:a16="http://schemas.microsoft.com/office/drawing/2014/main" id="{D8625352-EF6B-4B97-8F79-5B9BFD3A0438}"/>
                  </a:ext>
                </a:extLst>
              </p:cNvPr>
              <p:cNvSpPr txBox="1">
                <a:spLocks noRot="1" noChangeAspect="1" noMove="1" noResize="1" noEditPoints="1" noAdjustHandles="1" noChangeArrowheads="1" noChangeShapeType="1" noTextEdit="1"/>
              </p:cNvSpPr>
              <p:nvPr/>
            </p:nvSpPr>
            <p:spPr>
              <a:xfrm>
                <a:off x="1038687" y="3942184"/>
                <a:ext cx="7636706" cy="96116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14162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Vector Space Semantics</a:t>
            </a:r>
          </a:p>
        </p:txBody>
      </p:sp>
      <p:sp>
        <p:nvSpPr>
          <p:cNvPr id="3" name="Subtitle 2"/>
          <p:cNvSpPr>
            <a:spLocks noGrp="1"/>
          </p:cNvSpPr>
          <p:nvPr>
            <p:ph type="subTitle" idx="1"/>
          </p:nvPr>
        </p:nvSpPr>
        <p:spPr/>
        <p:txBody>
          <a:bodyPr/>
          <a:lstStyle/>
          <a:p>
            <a:r>
              <a:rPr lang="en-US" dirty="0"/>
              <a:t>Read Chapter 6 in the draft 3</a:t>
            </a:r>
            <a:r>
              <a:rPr lang="en-US" baseline="30000" dirty="0"/>
              <a:t>rd</a:t>
            </a:r>
            <a:r>
              <a:rPr lang="en-US" dirty="0"/>
              <a:t> edition of </a:t>
            </a:r>
            <a:r>
              <a:rPr lang="en-US" dirty="0" err="1"/>
              <a:t>Jurafsky</a:t>
            </a:r>
            <a:r>
              <a:rPr lang="en-US" dirty="0"/>
              <a:t> and Martin</a:t>
            </a:r>
          </a:p>
        </p:txBody>
      </p:sp>
    </p:spTree>
    <p:extLst>
      <p:ext uri="{BB962C8B-B14F-4D97-AF65-F5344CB8AC3E}">
        <p14:creationId xmlns:p14="http://schemas.microsoft.com/office/powerpoint/2010/main" val="9609773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927F-2600-7A4D-B368-5069E69F7A52}"/>
              </a:ext>
            </a:extLst>
          </p:cNvPr>
          <p:cNvSpPr>
            <a:spLocks noGrp="1"/>
          </p:cNvSpPr>
          <p:nvPr>
            <p:ph type="title"/>
          </p:nvPr>
        </p:nvSpPr>
        <p:spPr/>
        <p:txBody>
          <a:bodyPr/>
          <a:lstStyle/>
          <a:p>
            <a:r>
              <a:rPr lang="en-US" dirty="0"/>
              <a:t>What does </a:t>
            </a:r>
            <a:r>
              <a:rPr lang="en-US" dirty="0" err="1"/>
              <a:t>ongchoi</a:t>
            </a:r>
            <a:r>
              <a:rPr lang="en-US" dirty="0"/>
              <a:t> mean?</a:t>
            </a:r>
          </a:p>
        </p:txBody>
      </p:sp>
      <p:sp>
        <p:nvSpPr>
          <p:cNvPr id="3" name="Content Placeholder 2">
            <a:extLst>
              <a:ext uri="{FF2B5EF4-FFF2-40B4-BE49-F238E27FC236}">
                <a16:creationId xmlns:a16="http://schemas.microsoft.com/office/drawing/2014/main" id="{CA157E7B-DC19-F34F-9290-2382F44E2777}"/>
              </a:ext>
            </a:extLst>
          </p:cNvPr>
          <p:cNvSpPr>
            <a:spLocks noGrp="1"/>
          </p:cNvSpPr>
          <p:nvPr>
            <p:ph idx="1"/>
          </p:nvPr>
        </p:nvSpPr>
        <p:spPr>
          <a:xfrm>
            <a:off x="1206500" y="1845734"/>
            <a:ext cx="9715500" cy="4631266"/>
          </a:xfrm>
        </p:spPr>
        <p:txBody>
          <a:bodyPr>
            <a:normAutofit/>
          </a:bodyPr>
          <a:lstStyle/>
          <a:p>
            <a:pPr marL="123825" indent="0">
              <a:buNone/>
            </a:pPr>
            <a:r>
              <a:rPr lang="en-US" dirty="0"/>
              <a:t>Suppose you see these sentences:</a:t>
            </a:r>
          </a:p>
          <a:p>
            <a:pPr marL="123825" indent="0">
              <a:lnSpc>
                <a:spcPct val="80000"/>
              </a:lnSpc>
              <a:buNone/>
            </a:pPr>
            <a:r>
              <a:rPr lang="en-US" sz="2400" dirty="0"/>
              <a:t>Ong </a:t>
            </a:r>
            <a:r>
              <a:rPr lang="en-US" sz="2400" dirty="0" err="1"/>
              <a:t>choi</a:t>
            </a:r>
            <a:r>
              <a:rPr lang="en-US" sz="2400" dirty="0"/>
              <a:t> is delicious </a:t>
            </a:r>
            <a:r>
              <a:rPr lang="en-US" sz="2400" b="1" dirty="0"/>
              <a:t>sautéed</a:t>
            </a:r>
            <a:r>
              <a:rPr lang="en-US" sz="2400" dirty="0"/>
              <a:t> </a:t>
            </a:r>
            <a:r>
              <a:rPr lang="en-US" sz="2400" b="1" dirty="0"/>
              <a:t>with</a:t>
            </a:r>
            <a:r>
              <a:rPr lang="en-US" sz="2400" dirty="0"/>
              <a:t> </a:t>
            </a:r>
            <a:r>
              <a:rPr lang="en-US" sz="2400" b="1" dirty="0"/>
              <a:t>garlic</a:t>
            </a:r>
            <a:r>
              <a:rPr lang="en-US" sz="2400" dirty="0"/>
              <a:t>. </a:t>
            </a:r>
          </a:p>
          <a:p>
            <a:pPr marL="123825" indent="0">
              <a:lnSpc>
                <a:spcPct val="80000"/>
              </a:lnSpc>
              <a:buNone/>
            </a:pPr>
            <a:r>
              <a:rPr lang="en-US" sz="2400" dirty="0"/>
              <a:t>Ong </a:t>
            </a:r>
            <a:r>
              <a:rPr lang="en-US" sz="2400" dirty="0" err="1"/>
              <a:t>choi</a:t>
            </a:r>
            <a:r>
              <a:rPr lang="en-US" sz="2400" dirty="0"/>
              <a:t> is superb </a:t>
            </a:r>
            <a:r>
              <a:rPr lang="en-US" sz="2400" b="1" dirty="0"/>
              <a:t>over rice</a:t>
            </a:r>
          </a:p>
          <a:p>
            <a:pPr marL="123825" indent="0">
              <a:lnSpc>
                <a:spcPct val="80000"/>
              </a:lnSpc>
              <a:buNone/>
            </a:pPr>
            <a:r>
              <a:rPr lang="en-US" sz="2400" dirty="0"/>
              <a:t>Ong </a:t>
            </a:r>
            <a:r>
              <a:rPr lang="en-US" sz="2400" dirty="0" err="1"/>
              <a:t>choi</a:t>
            </a:r>
            <a:r>
              <a:rPr lang="en-US" sz="2400" dirty="0"/>
              <a:t> </a:t>
            </a:r>
            <a:r>
              <a:rPr lang="en-US" sz="2400" b="1" dirty="0"/>
              <a:t>leaves</a:t>
            </a:r>
            <a:r>
              <a:rPr lang="en-US" sz="2400" dirty="0"/>
              <a:t> with salty sauces</a:t>
            </a:r>
          </a:p>
          <a:p>
            <a:pPr marL="0" indent="0">
              <a:buNone/>
            </a:pPr>
            <a:r>
              <a:rPr lang="en-US" dirty="0"/>
              <a:t>And you've also seen these:</a:t>
            </a:r>
          </a:p>
          <a:p>
            <a:pPr marL="123825" indent="0">
              <a:lnSpc>
                <a:spcPct val="80000"/>
              </a:lnSpc>
              <a:buNone/>
            </a:pPr>
            <a:r>
              <a:rPr lang="en-US" sz="2400" dirty="0"/>
              <a:t>…spinach </a:t>
            </a:r>
            <a:r>
              <a:rPr lang="en-US" sz="2400" b="1" dirty="0"/>
              <a:t>sautéed</a:t>
            </a:r>
            <a:r>
              <a:rPr lang="en-US" sz="2400" dirty="0"/>
              <a:t> </a:t>
            </a:r>
            <a:r>
              <a:rPr lang="en-US" sz="2400" b="1" dirty="0"/>
              <a:t>with</a:t>
            </a:r>
            <a:r>
              <a:rPr lang="en-US" sz="2400" dirty="0"/>
              <a:t> </a:t>
            </a:r>
            <a:r>
              <a:rPr lang="en-US" sz="2400" b="1" dirty="0"/>
              <a:t>garlic</a:t>
            </a:r>
            <a:r>
              <a:rPr lang="en-US" sz="2400" dirty="0"/>
              <a:t> </a:t>
            </a:r>
            <a:r>
              <a:rPr lang="en-US" sz="2400" b="1" dirty="0"/>
              <a:t>over rice</a:t>
            </a:r>
          </a:p>
          <a:p>
            <a:pPr marL="123825" indent="0">
              <a:lnSpc>
                <a:spcPct val="80000"/>
              </a:lnSpc>
              <a:buNone/>
            </a:pPr>
            <a:r>
              <a:rPr lang="en-US" sz="2400" dirty="0"/>
              <a:t>Chard stems and </a:t>
            </a:r>
            <a:r>
              <a:rPr lang="en-US" sz="2400" b="1" dirty="0"/>
              <a:t>leaves</a:t>
            </a:r>
            <a:r>
              <a:rPr lang="en-US" sz="2400" dirty="0"/>
              <a:t> are </a:t>
            </a:r>
            <a:r>
              <a:rPr lang="en-US" sz="2400" b="1" dirty="0"/>
              <a:t>delicious</a:t>
            </a:r>
          </a:p>
          <a:p>
            <a:pPr marL="123825" indent="0">
              <a:lnSpc>
                <a:spcPct val="80000"/>
              </a:lnSpc>
              <a:buNone/>
            </a:pPr>
            <a:r>
              <a:rPr lang="en-US" sz="2400" dirty="0"/>
              <a:t>Collard greens and other </a:t>
            </a:r>
            <a:r>
              <a:rPr lang="en-US" sz="2400" b="1" dirty="0"/>
              <a:t>salty</a:t>
            </a:r>
            <a:r>
              <a:rPr lang="en-US" sz="2400" dirty="0"/>
              <a:t> leafy greens</a:t>
            </a:r>
          </a:p>
          <a:p>
            <a:pPr marL="0" indent="0">
              <a:buNone/>
            </a:pPr>
            <a:r>
              <a:rPr lang="en-US" dirty="0"/>
              <a:t>Conclusion:</a:t>
            </a:r>
          </a:p>
          <a:p>
            <a:pPr marL="457200" lvl="1" indent="0">
              <a:buNone/>
            </a:pPr>
            <a:r>
              <a:rPr lang="en-US" dirty="0" err="1"/>
              <a:t>Ongchoi</a:t>
            </a:r>
            <a:r>
              <a:rPr lang="en-US" dirty="0"/>
              <a:t> is a leafy green like spinach, chard, or collard greens</a:t>
            </a:r>
          </a:p>
          <a:p>
            <a:pPr marL="0" indent="0">
              <a:buNone/>
            </a:pPr>
            <a:endParaRPr lang="en-US" dirty="0"/>
          </a:p>
        </p:txBody>
      </p:sp>
    </p:spTree>
    <p:extLst>
      <p:ext uri="{BB962C8B-B14F-4D97-AF65-F5344CB8AC3E}">
        <p14:creationId xmlns:p14="http://schemas.microsoft.com/office/powerpoint/2010/main" val="156450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BC9D-C67D-D74D-AC6B-B7F1F9CA05F0}"/>
              </a:ext>
            </a:extLst>
          </p:cNvPr>
          <p:cNvSpPr>
            <a:spLocks noGrp="1"/>
          </p:cNvSpPr>
          <p:nvPr>
            <p:ph type="title"/>
          </p:nvPr>
        </p:nvSpPr>
        <p:spPr/>
        <p:txBody>
          <a:bodyPr>
            <a:normAutofit/>
          </a:bodyPr>
          <a:lstStyle/>
          <a:p>
            <a:r>
              <a:rPr lang="en-US" dirty="0"/>
              <a:t>Ong </a:t>
            </a:r>
            <a:r>
              <a:rPr lang="en-US" dirty="0" err="1"/>
              <a:t>choi</a:t>
            </a:r>
            <a:r>
              <a:rPr lang="en-US" dirty="0"/>
              <a:t>: </a:t>
            </a:r>
            <a:r>
              <a:rPr lang="en-US" i="1" dirty="0"/>
              <a:t>Ipomoea </a:t>
            </a:r>
            <a:r>
              <a:rPr lang="en-US" i="1" dirty="0" err="1"/>
              <a:t>aquatica</a:t>
            </a:r>
            <a:r>
              <a:rPr lang="en-US" i="1" dirty="0"/>
              <a:t> </a:t>
            </a:r>
            <a:br>
              <a:rPr lang="en-US" i="1" dirty="0"/>
            </a:br>
            <a:r>
              <a:rPr lang="en-US" i="1" dirty="0"/>
              <a:t>"Water Spinach"</a:t>
            </a:r>
            <a:endParaRPr lang="en-US" dirty="0"/>
          </a:p>
        </p:txBody>
      </p:sp>
      <p:pic>
        <p:nvPicPr>
          <p:cNvPr id="5" name="Content Placeholder 4">
            <a:extLst>
              <a:ext uri="{FF2B5EF4-FFF2-40B4-BE49-F238E27FC236}">
                <a16:creationId xmlns:a16="http://schemas.microsoft.com/office/drawing/2014/main" id="{1023B201-95EA-D042-8357-5FC3688E61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1" y="1737361"/>
            <a:ext cx="5680075" cy="4721102"/>
          </a:xfrm>
        </p:spPr>
      </p:pic>
      <p:sp>
        <p:nvSpPr>
          <p:cNvPr id="6" name="TextBox 5">
            <a:extLst>
              <a:ext uri="{FF2B5EF4-FFF2-40B4-BE49-F238E27FC236}">
                <a16:creationId xmlns:a16="http://schemas.microsoft.com/office/drawing/2014/main" id="{2AE12895-FB05-3C42-AE96-C867F6A157DF}"/>
              </a:ext>
            </a:extLst>
          </p:cNvPr>
          <p:cNvSpPr txBox="1"/>
          <p:nvPr/>
        </p:nvSpPr>
        <p:spPr>
          <a:xfrm>
            <a:off x="6108423" y="6462639"/>
            <a:ext cx="3223511" cy="276999"/>
          </a:xfrm>
          <a:prstGeom prst="rect">
            <a:avLst/>
          </a:prstGeom>
          <a:noFill/>
        </p:spPr>
        <p:txBody>
          <a:bodyPr wrap="none" rtlCol="0">
            <a:spAutoFit/>
          </a:bodyPr>
          <a:lstStyle/>
          <a:p>
            <a:r>
              <a:rPr lang="en-US" sz="1200" dirty="0"/>
              <a:t>Yamaguchi, Wikimedia Commons, public domain</a:t>
            </a:r>
          </a:p>
        </p:txBody>
      </p:sp>
    </p:spTree>
    <p:extLst>
      <p:ext uri="{BB962C8B-B14F-4D97-AF65-F5344CB8AC3E}">
        <p14:creationId xmlns:p14="http://schemas.microsoft.com/office/powerpoint/2010/main" val="9060824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optometry4.jpg" descr="optometry4.jpg"/>
          <p:cNvPicPr>
            <a:picLocks/>
          </p:cNvPicPr>
          <p:nvPr/>
        </p:nvPicPr>
        <p:blipFill>
          <a:blip r:embed="rId2"/>
          <a:stretch>
            <a:fillRect/>
          </a:stretch>
        </p:blipFill>
        <p:spPr>
          <a:xfrm>
            <a:off x="6613922" y="1902023"/>
            <a:ext cx="3893344" cy="2803922"/>
          </a:xfrm>
          <a:prstGeom prst="rect">
            <a:avLst/>
          </a:prstGeom>
          <a:effectLst>
            <a:outerShdw blurRad="254000" dist="254000" dir="5400000" rotWithShape="0">
              <a:srgbClr val="000000">
                <a:alpha val="75000"/>
              </a:srgbClr>
            </a:outerShdw>
            <a:reflection stA="72556" endPos="40000" dir="5400000" sy="-100000" algn="bl" rotWithShape="0"/>
          </a:effectLst>
        </p:spPr>
      </p:pic>
      <p:sp>
        <p:nvSpPr>
          <p:cNvPr id="39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type="body" idx="1"/>
          </p:nvPr>
        </p:nvSpPr>
        <p:spPr>
          <a:xfrm>
            <a:off x="1711523" y="1232297"/>
            <a:ext cx="4982766" cy="5581055"/>
          </a:xfrm>
          <a:prstGeom prst="rect">
            <a:avLst/>
          </a:prstGeom>
        </p:spPr>
        <p:txBody>
          <a:bodyPr>
            <a:normAutofit fontScale="85000" lnSpcReduction="10000"/>
          </a:bodyPr>
          <a:lstStyle/>
          <a:p>
            <a:pPr algn="l" defTabSz="386106">
              <a:defRPr sz="2632">
                <a:latin typeface="+mj-lt"/>
                <a:ea typeface="+mj-ea"/>
                <a:cs typeface="+mj-cs"/>
                <a:sym typeface="Helvetica Neue Light"/>
              </a:defRPr>
            </a:pPr>
            <a:r>
              <a:t>If we consider </a:t>
            </a:r>
            <a:r>
              <a:rPr>
                <a:latin typeface="Helvetica Neue"/>
                <a:ea typeface="Helvetica Neue"/>
                <a:cs typeface="Helvetica Neue"/>
                <a:sym typeface="Helvetica Neue"/>
              </a:rPr>
              <a:t>optometrist</a:t>
            </a:r>
            <a:r>
              <a:t> and </a:t>
            </a:r>
            <a:r>
              <a:rPr>
                <a:latin typeface="Helvetica Neue"/>
                <a:ea typeface="Helvetica Neue"/>
                <a:cs typeface="Helvetica Neue"/>
                <a:sym typeface="Helvetica Neue"/>
              </a:rPr>
              <a:t>eye-doctor</a:t>
            </a:r>
            <a:r>
              <a:t> we find that, as our corpus of utterances grows, these two occur in almost the same environments.  In contrast, there are many sentence environments in which </a:t>
            </a:r>
            <a:r>
              <a:rPr>
                <a:latin typeface="Helvetica Neue"/>
                <a:ea typeface="Helvetica Neue"/>
                <a:cs typeface="Helvetica Neue"/>
                <a:sym typeface="Helvetica Neue"/>
              </a:rPr>
              <a:t>optometrist</a:t>
            </a:r>
            <a:r>
              <a:t> occurs but </a:t>
            </a:r>
            <a:r>
              <a:rPr>
                <a:latin typeface="Helvetica Neue"/>
                <a:ea typeface="Helvetica Neue"/>
                <a:cs typeface="Helvetica Neue"/>
                <a:sym typeface="Helvetica Neue"/>
              </a:rPr>
              <a:t>lawyer</a:t>
            </a:r>
            <a:r>
              <a:t> does not...</a:t>
            </a:r>
          </a:p>
          <a:p>
            <a:pPr algn="l" defTabSz="386106">
              <a:defRPr sz="2632">
                <a:latin typeface="+mj-lt"/>
                <a:ea typeface="+mj-ea"/>
                <a:cs typeface="+mj-cs"/>
                <a:sym typeface="Helvetica Neue Light"/>
              </a:defRPr>
            </a:pPr>
            <a:endParaRPr/>
          </a:p>
          <a:p>
            <a:pPr algn="l" defTabSz="386106">
              <a:defRPr sz="2632">
                <a:latin typeface="+mj-lt"/>
                <a:ea typeface="+mj-ea"/>
                <a:cs typeface="+mj-cs"/>
                <a:sym typeface="Helvetica Neue Light"/>
              </a:defRPr>
            </a:pPr>
            <a:r>
              <a:t>It is a question of the relative frequency of such environments, and of what we will obtain if we ask an informant to substitute any word he wishes for </a:t>
            </a:r>
            <a:r>
              <a:rPr>
                <a:latin typeface="Helvetica Neue"/>
                <a:ea typeface="Helvetica Neue"/>
                <a:cs typeface="Helvetica Neue"/>
                <a:sym typeface="Helvetica Neue"/>
              </a:rPr>
              <a:t>oculist</a:t>
            </a:r>
            <a:r>
              <a:t> (not asking what words have the same meaning).  </a:t>
            </a:r>
          </a:p>
          <a:p>
            <a:pPr algn="l" defTabSz="386106">
              <a:defRPr sz="2632">
                <a:latin typeface="+mj-lt"/>
                <a:ea typeface="+mj-ea"/>
                <a:cs typeface="+mj-cs"/>
                <a:sym typeface="Helvetica Neue Light"/>
              </a:defRPr>
            </a:pPr>
            <a:endParaRPr/>
          </a:p>
          <a:p>
            <a:pPr algn="l" defTabSz="386106">
              <a:defRPr sz="2632">
                <a:latin typeface="+mj-lt"/>
                <a:ea typeface="+mj-ea"/>
                <a:cs typeface="+mj-cs"/>
                <a:sym typeface="Helvetica Neue Light"/>
              </a:defRPr>
            </a:pPr>
            <a:r>
              <a:t>These and similar tests all measure the probability of particular environments occurring with particular elements...  If A and B have almost identical environments we say that they are synonyms.</a:t>
            </a:r>
          </a:p>
          <a:p>
            <a:pPr algn="r" defTabSz="386106">
              <a:defRPr sz="2632">
                <a:latin typeface="+mj-lt"/>
                <a:ea typeface="+mj-ea"/>
                <a:cs typeface="+mj-cs"/>
                <a:sym typeface="Helvetica Neue Light"/>
              </a:defRPr>
            </a:pPr>
            <a:r>
              <a:t>–Zellig Harris (1954)</a:t>
            </a:r>
          </a:p>
        </p:txBody>
      </p:sp>
      <p:sp>
        <p:nvSpPr>
          <p:cNvPr id="393" name="Distributional Hypothesis"/>
          <p:cNvSpPr txBox="1">
            <a:spLocks noGrp="1"/>
          </p:cNvSpPr>
          <p:nvPr>
            <p:ph type="title"/>
          </p:nvPr>
        </p:nvSpPr>
        <p:spPr>
          <a:xfrm>
            <a:off x="2425899" y="312539"/>
            <a:ext cx="7340203" cy="785813"/>
          </a:xfrm>
          <a:prstGeom prst="rect">
            <a:avLst/>
          </a:prstGeom>
        </p:spPr>
        <p:txBody>
          <a:bodyPr/>
          <a:lstStyle>
            <a:lvl1pPr>
              <a:defRPr>
                <a:latin typeface="+mj-lt"/>
                <a:ea typeface="+mj-ea"/>
                <a:cs typeface="+mj-cs"/>
                <a:sym typeface="Helvetica Neue Light"/>
              </a:defRPr>
            </a:lvl1pPr>
          </a:lstStyle>
          <a:p>
            <a:r>
              <a:t>Distributional Hypothesis</a:t>
            </a:r>
          </a:p>
        </p:txBody>
      </p:sp>
    </p:spTree>
    <p:extLst>
      <p:ext uri="{BB962C8B-B14F-4D97-AF65-F5344CB8AC3E}">
        <p14:creationId xmlns:p14="http://schemas.microsoft.com/office/powerpoint/2010/main" val="6060219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92">
                                            <p:bg/>
                                          </p:spTgt>
                                        </p:tgtEl>
                                        <p:attrNameLst>
                                          <p:attrName>style.visibility</p:attrName>
                                        </p:attrNameLst>
                                      </p:cBhvr>
                                      <p:to>
                                        <p:strVal val="visible"/>
                                      </p:to>
                                    </p:set>
                                    <p:animEffect transition="in" filter="dissolve">
                                      <p:cBhvr>
                                        <p:cTn id="7" dur="1000"/>
                                        <p:tgtEl>
                                          <p:spTgt spid="392">
                                            <p:bg/>
                                          </p:spTgt>
                                        </p:tgtEl>
                                      </p:cBhvr>
                                    </p:animEffect>
                                  </p:childTnLst>
                                </p:cTn>
                              </p:par>
                              <p:par>
                                <p:cTn id="8" presetID="9" presetClass="entr" presetSubtype="0" fill="hold" grpId="0" nodeType="withEffect">
                                  <p:stCondLst>
                                    <p:cond delay="0"/>
                                  </p:stCondLst>
                                  <p:iterate>
                                    <p:tmAbs val="0"/>
                                  </p:iterate>
                                  <p:childTnLst>
                                    <p:set>
                                      <p:cBhvr>
                                        <p:cTn id="9" fill="hold"/>
                                        <p:tgtEl>
                                          <p:spTgt spid="392">
                                            <p:txEl>
                                              <p:pRg st="0" end="0"/>
                                            </p:txEl>
                                          </p:spTgt>
                                        </p:tgtEl>
                                        <p:attrNameLst>
                                          <p:attrName>style.visibility</p:attrName>
                                        </p:attrNameLst>
                                      </p:cBhvr>
                                      <p:to>
                                        <p:strVal val="visible"/>
                                      </p:to>
                                    </p:set>
                                    <p:animEffect transition="in" filter="dissolve">
                                      <p:cBhvr>
                                        <p:cTn id="10" dur="1000"/>
                                        <p:tgtEl>
                                          <p:spTgt spid="392">
                                            <p:txEl>
                                              <p:pRg st="0" end="0"/>
                                            </p:txEl>
                                          </p:spTgt>
                                        </p:tgtEl>
                                      </p:cBhvr>
                                    </p:animEffect>
                                  </p:childTnLst>
                                </p:cTn>
                              </p:par>
                            </p:childTnLst>
                          </p:cTn>
                        </p:par>
                        <p:par>
                          <p:cTn id="11" fill="hold">
                            <p:stCondLst>
                              <p:cond delay="1000"/>
                            </p:stCondLst>
                            <p:childTnLst>
                              <p:par>
                                <p:cTn id="12" presetID="9" presetClass="entr" fill="hold" grpId="0" nodeType="afterEffect">
                                  <p:stCondLst>
                                    <p:cond delay="0"/>
                                  </p:stCondLst>
                                  <p:iterate>
                                    <p:tmAbs val="0"/>
                                  </p:iterate>
                                  <p:childTnLst>
                                    <p:set>
                                      <p:cBhvr>
                                        <p:cTn id="13" fill="hold"/>
                                        <p:tgtEl>
                                          <p:spTgt spid="392">
                                            <p:txEl>
                                              <p:pRg st="1" end="1"/>
                                            </p:txEl>
                                          </p:spTgt>
                                        </p:tgtEl>
                                        <p:attrNameLst>
                                          <p:attrName>style.visibility</p:attrName>
                                        </p:attrNameLst>
                                      </p:cBhvr>
                                      <p:to>
                                        <p:strVal val="visible"/>
                                      </p:to>
                                    </p:set>
                                    <p:animEffect transition="in" filter="dissolve">
                                      <p:cBhvr>
                                        <p:cTn id="14" dur="1000"/>
                                        <p:tgtEl>
                                          <p:spTgt spid="392">
                                            <p:txEl>
                                              <p:pRg st="1" end="1"/>
                                            </p:txEl>
                                          </p:spTgt>
                                        </p:tgtEl>
                                      </p:cBhvr>
                                    </p:animEffect>
                                  </p:childTnLst>
                                </p:cTn>
                              </p:par>
                            </p:childTnLst>
                          </p:cTn>
                        </p:par>
                        <p:par>
                          <p:cTn id="15" fill="hold">
                            <p:stCondLst>
                              <p:cond delay="2000"/>
                            </p:stCondLst>
                            <p:childTnLst>
                              <p:par>
                                <p:cTn id="16" presetID="9" presetClass="entr" fill="hold" grpId="0" nodeType="afterEffect">
                                  <p:stCondLst>
                                    <p:cond delay="0"/>
                                  </p:stCondLst>
                                  <p:iterate>
                                    <p:tmAbs val="0"/>
                                  </p:iterate>
                                  <p:childTnLst>
                                    <p:set>
                                      <p:cBhvr>
                                        <p:cTn id="17" fill="hold"/>
                                        <p:tgtEl>
                                          <p:spTgt spid="392">
                                            <p:txEl>
                                              <p:pRg st="2" end="2"/>
                                            </p:txEl>
                                          </p:spTgt>
                                        </p:tgtEl>
                                        <p:attrNameLst>
                                          <p:attrName>style.visibility</p:attrName>
                                        </p:attrNameLst>
                                      </p:cBhvr>
                                      <p:to>
                                        <p:strVal val="visible"/>
                                      </p:to>
                                    </p:set>
                                    <p:animEffect transition="in" filter="dissolve">
                                      <p:cBhvr>
                                        <p:cTn id="18" dur="1000"/>
                                        <p:tgtEl>
                                          <p:spTgt spid="392">
                                            <p:txEl>
                                              <p:pRg st="2" end="2"/>
                                            </p:txEl>
                                          </p:spTgt>
                                        </p:tgtEl>
                                      </p:cBhvr>
                                    </p:animEffect>
                                  </p:childTnLst>
                                </p:cTn>
                              </p:par>
                            </p:childTnLst>
                          </p:cTn>
                        </p:par>
                        <p:par>
                          <p:cTn id="19" fill="hold">
                            <p:stCondLst>
                              <p:cond delay="3000"/>
                            </p:stCondLst>
                            <p:childTnLst>
                              <p:par>
                                <p:cTn id="20" presetID="9" presetClass="entr" fill="hold" grpId="0" nodeType="afterEffect">
                                  <p:stCondLst>
                                    <p:cond delay="0"/>
                                  </p:stCondLst>
                                  <p:iterate>
                                    <p:tmAbs val="0"/>
                                  </p:iterate>
                                  <p:childTnLst>
                                    <p:set>
                                      <p:cBhvr>
                                        <p:cTn id="21" fill="hold"/>
                                        <p:tgtEl>
                                          <p:spTgt spid="392">
                                            <p:txEl>
                                              <p:pRg st="3" end="3"/>
                                            </p:txEl>
                                          </p:spTgt>
                                        </p:tgtEl>
                                        <p:attrNameLst>
                                          <p:attrName>style.visibility</p:attrName>
                                        </p:attrNameLst>
                                      </p:cBhvr>
                                      <p:to>
                                        <p:strVal val="visible"/>
                                      </p:to>
                                    </p:set>
                                    <p:animEffect transition="in" filter="dissolve">
                                      <p:cBhvr>
                                        <p:cTn id="22" dur="1000"/>
                                        <p:tgtEl>
                                          <p:spTgt spid="392">
                                            <p:txEl>
                                              <p:pRg st="3" end="3"/>
                                            </p:txEl>
                                          </p:spTgt>
                                        </p:tgtEl>
                                      </p:cBhvr>
                                    </p:animEffect>
                                  </p:childTnLst>
                                </p:cTn>
                              </p:par>
                            </p:childTnLst>
                          </p:cTn>
                        </p:par>
                        <p:par>
                          <p:cTn id="23" fill="hold">
                            <p:stCondLst>
                              <p:cond delay="4000"/>
                            </p:stCondLst>
                            <p:childTnLst>
                              <p:par>
                                <p:cTn id="24" presetID="9" presetClass="entr" fill="hold" grpId="0" nodeType="afterEffect">
                                  <p:stCondLst>
                                    <p:cond delay="0"/>
                                  </p:stCondLst>
                                  <p:iterate>
                                    <p:tmAbs val="0"/>
                                  </p:iterate>
                                  <p:childTnLst>
                                    <p:set>
                                      <p:cBhvr>
                                        <p:cTn id="25" fill="hold"/>
                                        <p:tgtEl>
                                          <p:spTgt spid="392">
                                            <p:txEl>
                                              <p:pRg st="4" end="4"/>
                                            </p:txEl>
                                          </p:spTgt>
                                        </p:tgtEl>
                                        <p:attrNameLst>
                                          <p:attrName>style.visibility</p:attrName>
                                        </p:attrNameLst>
                                      </p:cBhvr>
                                      <p:to>
                                        <p:strVal val="visible"/>
                                      </p:to>
                                    </p:set>
                                    <p:animEffect transition="in" filter="dissolve">
                                      <p:cBhvr>
                                        <p:cTn id="26" dur="1000"/>
                                        <p:tgtEl>
                                          <p:spTgt spid="392">
                                            <p:txEl>
                                              <p:pRg st="4" end="4"/>
                                            </p:txEl>
                                          </p:spTgt>
                                        </p:tgtEl>
                                      </p:cBhvr>
                                    </p:animEffect>
                                  </p:childTnLst>
                                </p:cTn>
                              </p:par>
                            </p:childTnLst>
                          </p:cTn>
                        </p:par>
                        <p:par>
                          <p:cTn id="27" fill="hold">
                            <p:stCondLst>
                              <p:cond delay="5000"/>
                            </p:stCondLst>
                            <p:childTnLst>
                              <p:par>
                                <p:cTn id="28" presetID="9" presetClass="entr" fill="hold" grpId="0" nodeType="afterEffect">
                                  <p:stCondLst>
                                    <p:cond delay="0"/>
                                  </p:stCondLst>
                                  <p:iterate>
                                    <p:tmAbs val="0"/>
                                  </p:iterate>
                                  <p:childTnLst>
                                    <p:set>
                                      <p:cBhvr>
                                        <p:cTn id="29" fill="hold"/>
                                        <p:tgtEl>
                                          <p:spTgt spid="392">
                                            <p:txEl>
                                              <p:pRg st="5" end="5"/>
                                            </p:txEl>
                                          </p:spTgt>
                                        </p:tgtEl>
                                        <p:attrNameLst>
                                          <p:attrName>style.visibility</p:attrName>
                                        </p:attrNameLst>
                                      </p:cBhvr>
                                      <p:to>
                                        <p:strVal val="visible"/>
                                      </p:to>
                                    </p:set>
                                    <p:animEffect transition="in" filter="dissolve">
                                      <p:cBhvr>
                                        <p:cTn id="30" dur="1000"/>
                                        <p:tgtEl>
                                          <p:spTgt spid="39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build="p" bldLvl="5"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C6DC75-6F7E-2940-9046-D9B48B47E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991" y="3481209"/>
            <a:ext cx="6294121" cy="3393493"/>
          </a:xfrm>
          <a:prstGeom prst="rect">
            <a:avLst/>
          </a:prstGeom>
        </p:spPr>
      </p:pic>
      <p:sp>
        <p:nvSpPr>
          <p:cNvPr id="7" name="Rectangle 6">
            <a:extLst>
              <a:ext uri="{FF2B5EF4-FFF2-40B4-BE49-F238E27FC236}">
                <a16:creationId xmlns:a16="http://schemas.microsoft.com/office/drawing/2014/main" id="{5BC16081-C1F9-DE4B-879C-2C9DEC6719FE}"/>
              </a:ext>
            </a:extLst>
          </p:cNvPr>
          <p:cNvSpPr/>
          <p:nvPr/>
        </p:nvSpPr>
        <p:spPr>
          <a:xfrm>
            <a:off x="2279112" y="3463455"/>
            <a:ext cx="6477000" cy="3429000"/>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346960" y="286605"/>
            <a:ext cx="7543800" cy="1237396"/>
          </a:xfrm>
        </p:spPr>
        <p:txBody>
          <a:bodyPr>
            <a:normAutofit fontScale="90000"/>
          </a:bodyPr>
          <a:lstStyle/>
          <a:p>
            <a:r>
              <a:rPr lang="en-US" dirty="0"/>
              <a:t>We'll build a new representation of words that encodes their similarity</a:t>
            </a:r>
          </a:p>
        </p:txBody>
      </p:sp>
      <p:sp>
        <p:nvSpPr>
          <p:cNvPr id="3" name="Content Placeholder 2"/>
          <p:cNvSpPr>
            <a:spLocks noGrp="1"/>
          </p:cNvSpPr>
          <p:nvPr>
            <p:ph idx="1"/>
          </p:nvPr>
        </p:nvSpPr>
        <p:spPr>
          <a:xfrm>
            <a:off x="2346960" y="1752600"/>
            <a:ext cx="7940041" cy="4953000"/>
          </a:xfrm>
          <a:noFill/>
        </p:spPr>
        <p:txBody>
          <a:bodyPr>
            <a:normAutofit/>
          </a:bodyPr>
          <a:lstStyle/>
          <a:p>
            <a:r>
              <a:rPr lang="en-US" sz="3200" dirty="0"/>
              <a:t>Each word = a vector </a:t>
            </a:r>
          </a:p>
          <a:p>
            <a:r>
              <a:rPr lang="en-US" sz="3200" dirty="0"/>
              <a:t>Similar words are "nearby in space"</a:t>
            </a:r>
          </a:p>
          <a:p>
            <a:pPr lvl="1"/>
            <a:endParaRPr lang="en-US" dirty="0"/>
          </a:p>
          <a:p>
            <a:endParaRPr lang="en-US" dirty="0"/>
          </a:p>
        </p:txBody>
      </p:sp>
    </p:spTree>
    <p:extLst>
      <p:ext uri="{BB962C8B-B14F-4D97-AF65-F5344CB8AC3E}">
        <p14:creationId xmlns:p14="http://schemas.microsoft.com/office/powerpoint/2010/main" val="19875280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a word as a vector</a:t>
            </a:r>
          </a:p>
        </p:txBody>
      </p:sp>
      <p:sp>
        <p:nvSpPr>
          <p:cNvPr id="3" name="Content Placeholder 2"/>
          <p:cNvSpPr>
            <a:spLocks noGrp="1"/>
          </p:cNvSpPr>
          <p:nvPr>
            <p:ph idx="1"/>
          </p:nvPr>
        </p:nvSpPr>
        <p:spPr>
          <a:xfrm>
            <a:off x="596900" y="1690688"/>
            <a:ext cx="9690101" cy="5014912"/>
          </a:xfrm>
        </p:spPr>
        <p:txBody>
          <a:bodyPr>
            <a:normAutofit/>
          </a:bodyPr>
          <a:lstStyle/>
          <a:p>
            <a:r>
              <a:rPr lang="en-US" sz="3200" dirty="0"/>
              <a:t>Called an "embedding" because it's embedded into a space</a:t>
            </a:r>
          </a:p>
          <a:p>
            <a:r>
              <a:rPr lang="en-US" sz="3200" dirty="0"/>
              <a:t>The standard way to represent meaning in NLP</a:t>
            </a:r>
          </a:p>
          <a:p>
            <a:r>
              <a:rPr lang="en-US" sz="3200" dirty="0"/>
              <a:t>Fine-grained model of meaning for similarity </a:t>
            </a:r>
          </a:p>
          <a:p>
            <a:pPr lvl="1"/>
            <a:r>
              <a:rPr lang="en-US" sz="2800" dirty="0"/>
              <a:t>NLP tasks like sentiment analysis</a:t>
            </a:r>
          </a:p>
          <a:p>
            <a:pPr lvl="2"/>
            <a:r>
              <a:rPr lang="en-US" sz="2400" dirty="0"/>
              <a:t>With words,  requires </a:t>
            </a:r>
            <a:r>
              <a:rPr lang="en-US" sz="2400" b="1" dirty="0"/>
              <a:t>same</a:t>
            </a:r>
            <a:r>
              <a:rPr lang="en-US" sz="2400" dirty="0"/>
              <a:t> word to be in training and test</a:t>
            </a:r>
          </a:p>
          <a:p>
            <a:pPr lvl="2"/>
            <a:r>
              <a:rPr lang="en-US" sz="2400" dirty="0"/>
              <a:t>With embeddings: ok if </a:t>
            </a:r>
            <a:r>
              <a:rPr lang="en-US" sz="2400" b="1" dirty="0"/>
              <a:t>similar</a:t>
            </a:r>
            <a:r>
              <a:rPr lang="en-US" sz="2400" dirty="0"/>
              <a:t> words occurred!!! </a:t>
            </a:r>
          </a:p>
          <a:p>
            <a:pPr lvl="1"/>
            <a:r>
              <a:rPr lang="en-US" sz="2800" dirty="0"/>
              <a:t>Question answering, conversational agents, </a:t>
            </a:r>
            <a:r>
              <a:rPr lang="en-US" sz="2800" dirty="0" err="1"/>
              <a:t>etc</a:t>
            </a:r>
            <a:endParaRPr lang="en-US" sz="2800" dirty="0"/>
          </a:p>
          <a:p>
            <a:pPr lvl="1"/>
            <a:endParaRPr lang="en-US" dirty="0"/>
          </a:p>
          <a:p>
            <a:endParaRPr lang="en-US" dirty="0"/>
          </a:p>
        </p:txBody>
      </p:sp>
    </p:spTree>
    <p:extLst>
      <p:ext uri="{BB962C8B-B14F-4D97-AF65-F5344CB8AC3E}">
        <p14:creationId xmlns:p14="http://schemas.microsoft.com/office/powerpoint/2010/main" val="988222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8BE4-92B8-FD4A-9CFC-7E5F798967F5}"/>
              </a:ext>
            </a:extLst>
          </p:cNvPr>
          <p:cNvSpPr>
            <a:spLocks noGrp="1"/>
          </p:cNvSpPr>
          <p:nvPr>
            <p:ph type="title"/>
          </p:nvPr>
        </p:nvSpPr>
        <p:spPr/>
        <p:txBody>
          <a:bodyPr/>
          <a:lstStyle/>
          <a:p>
            <a:r>
              <a:rPr lang="en-US" dirty="0"/>
              <a:t>We'll introduce 2 kinds of embeddings</a:t>
            </a:r>
          </a:p>
        </p:txBody>
      </p:sp>
      <p:sp>
        <p:nvSpPr>
          <p:cNvPr id="3" name="Content Placeholder 2">
            <a:extLst>
              <a:ext uri="{FF2B5EF4-FFF2-40B4-BE49-F238E27FC236}">
                <a16:creationId xmlns:a16="http://schemas.microsoft.com/office/drawing/2014/main" id="{DC3C9F9A-F83A-1845-89F9-1002B5D6CFB7}"/>
              </a:ext>
            </a:extLst>
          </p:cNvPr>
          <p:cNvSpPr>
            <a:spLocks noGrp="1"/>
          </p:cNvSpPr>
          <p:nvPr>
            <p:ph idx="1"/>
          </p:nvPr>
        </p:nvSpPr>
        <p:spPr/>
        <p:txBody>
          <a:bodyPr>
            <a:normAutofit/>
          </a:bodyPr>
          <a:lstStyle/>
          <a:p>
            <a:r>
              <a:rPr lang="en-US" dirty="0" err="1">
                <a:solidFill>
                  <a:srgbClr val="0000FF"/>
                </a:solidFill>
              </a:rPr>
              <a:t>Tf-idf</a:t>
            </a:r>
            <a:r>
              <a:rPr lang="en-US" dirty="0">
                <a:solidFill>
                  <a:srgbClr val="0000FF"/>
                </a:solidFill>
              </a:rPr>
              <a:t> </a:t>
            </a:r>
          </a:p>
          <a:p>
            <a:pPr lvl="1"/>
            <a:r>
              <a:rPr lang="en-US" dirty="0"/>
              <a:t>A common baseline model</a:t>
            </a:r>
          </a:p>
          <a:p>
            <a:pPr lvl="1"/>
            <a:r>
              <a:rPr lang="en-US" dirty="0"/>
              <a:t>Sparse vectors</a:t>
            </a:r>
          </a:p>
          <a:p>
            <a:pPr lvl="1"/>
            <a:r>
              <a:rPr lang="en-US" dirty="0"/>
              <a:t>Words are represented by a simple function of the counts of nearby words</a:t>
            </a:r>
          </a:p>
          <a:p>
            <a:r>
              <a:rPr lang="en-US" dirty="0">
                <a:solidFill>
                  <a:srgbClr val="0000FF"/>
                </a:solidFill>
              </a:rPr>
              <a:t>Word2vec</a:t>
            </a:r>
          </a:p>
          <a:p>
            <a:pPr lvl="1"/>
            <a:r>
              <a:rPr lang="en-US" dirty="0"/>
              <a:t>Dense vectors</a:t>
            </a:r>
          </a:p>
          <a:p>
            <a:pPr lvl="1"/>
            <a:r>
              <a:rPr lang="en-US" dirty="0"/>
              <a:t>Representation is created by training a classifier to distinguish nearby and far-away words</a:t>
            </a:r>
          </a:p>
        </p:txBody>
      </p:sp>
    </p:spTree>
    <p:extLst>
      <p:ext uri="{BB962C8B-B14F-4D97-AF65-F5344CB8AC3E}">
        <p14:creationId xmlns:p14="http://schemas.microsoft.com/office/powerpoint/2010/main" val="1073627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a:t>The Chain Rule</a:t>
            </a:r>
          </a:p>
        </p:txBody>
      </p:sp>
      <p:sp>
        <p:nvSpPr>
          <p:cNvPr id="67589" name="Rectangle 3"/>
          <p:cNvSpPr>
            <a:spLocks noGrp="1" noChangeArrowheads="1"/>
          </p:cNvSpPr>
          <p:nvPr>
            <p:ph idx="1"/>
          </p:nvPr>
        </p:nvSpPr>
        <p:spPr>
          <a:xfrm>
            <a:off x="406400" y="1803400"/>
            <a:ext cx="11379200" cy="4876800"/>
          </a:xfrm>
        </p:spPr>
        <p:txBody>
          <a:bodyPr/>
          <a:lstStyle/>
          <a:p>
            <a:pPr eaLnBrk="1" hangingPunct="1"/>
            <a:r>
              <a:rPr lang="en-US" sz="3733" dirty="0">
                <a:latin typeface="Calibri" charset="0"/>
              </a:rPr>
              <a:t>Recall the definition of conditional probabilities</a:t>
            </a:r>
            <a:endParaRPr lang="en-US" sz="4800" dirty="0">
              <a:latin typeface="Calibri" charset="0"/>
            </a:endParaRPr>
          </a:p>
          <a:p>
            <a:pPr marL="609585" lvl="1" indent="0">
              <a:buNone/>
            </a:pPr>
            <a:r>
              <a:rPr lang="en-US" sz="3200" b="1" dirty="0">
                <a:latin typeface="Calibri" charset="0"/>
              </a:rPr>
              <a:t>p(B|A) = P(A,B)/P(A)</a:t>
            </a:r>
            <a:r>
              <a:rPr lang="en-US" sz="4800" dirty="0">
                <a:latin typeface="Calibri" charset="0"/>
              </a:rPr>
              <a:t>	</a:t>
            </a:r>
            <a:r>
              <a:rPr lang="en-US" dirty="0">
                <a:latin typeface="Calibri" charset="0"/>
              </a:rPr>
              <a:t>Rewriting:   </a:t>
            </a:r>
            <a:r>
              <a:rPr lang="en-US" sz="3200" b="1" dirty="0">
                <a:latin typeface="Calibri" charset="0"/>
              </a:rPr>
              <a:t>P(A,B) = P(A)P(B|A)</a:t>
            </a:r>
          </a:p>
          <a:p>
            <a:pPr marL="609585" lvl="1" indent="0">
              <a:buNone/>
            </a:pPr>
            <a:endParaRPr lang="en-US" dirty="0">
              <a:latin typeface="Calibri" charset="0"/>
            </a:endParaRPr>
          </a:p>
          <a:p>
            <a:r>
              <a:rPr lang="en-US" sz="3733" dirty="0">
                <a:latin typeface="Calibri" charset="0"/>
              </a:rPr>
              <a:t>More variables:</a:t>
            </a:r>
          </a:p>
          <a:p>
            <a:pPr marL="609585" lvl="1" indent="0">
              <a:buNone/>
            </a:pPr>
            <a:r>
              <a:rPr lang="en-US" sz="3200" dirty="0">
                <a:latin typeface="Calibri" charset="0"/>
              </a:rPr>
              <a:t> P(A,B,C,D) = P(A)P(B|A)P(C|A,B)P(D|A,B,C)</a:t>
            </a:r>
            <a:endParaRPr lang="en-US" sz="4267" dirty="0">
              <a:latin typeface="Calibri" charset="0"/>
            </a:endParaRPr>
          </a:p>
          <a:p>
            <a:pPr eaLnBrk="1" hangingPunct="1"/>
            <a:r>
              <a:rPr lang="en-US" sz="3733" dirty="0">
                <a:latin typeface="Calibri" charset="0"/>
              </a:rPr>
              <a:t>The Chain Rule in General</a:t>
            </a:r>
          </a:p>
          <a:p>
            <a:pPr eaLnBrk="1" hangingPunct="1">
              <a:buNone/>
            </a:pPr>
            <a:r>
              <a:rPr lang="en-US" sz="3733" dirty="0">
                <a:latin typeface="Calibri" charset="0"/>
              </a:rPr>
              <a:t>  P(x</a:t>
            </a:r>
            <a:r>
              <a:rPr lang="en-US" sz="3733" baseline="-25000" dirty="0">
                <a:latin typeface="Calibri" charset="0"/>
              </a:rPr>
              <a:t>1</a:t>
            </a:r>
            <a:r>
              <a:rPr lang="en-US" sz="3733" dirty="0">
                <a:latin typeface="Calibri" charset="0"/>
              </a:rPr>
              <a:t>,x</a:t>
            </a:r>
            <a:r>
              <a:rPr lang="en-US" sz="3733" baseline="-25000" dirty="0">
                <a:latin typeface="Calibri" charset="0"/>
              </a:rPr>
              <a:t>2</a:t>
            </a:r>
            <a:r>
              <a:rPr lang="en-US" sz="3733" dirty="0">
                <a:latin typeface="Calibri" charset="0"/>
              </a:rPr>
              <a:t>,x</a:t>
            </a:r>
            <a:r>
              <a:rPr lang="en-US" sz="3733" baseline="-25000" dirty="0">
                <a:latin typeface="Calibri" charset="0"/>
              </a:rPr>
              <a:t>3</a:t>
            </a:r>
            <a:r>
              <a:rPr lang="en-US" sz="3733" dirty="0">
                <a:latin typeface="Calibri" charset="0"/>
              </a:rPr>
              <a:t>,…,</a:t>
            </a:r>
            <a:r>
              <a:rPr lang="en-US" sz="3733" dirty="0" err="1">
                <a:latin typeface="Calibri" charset="0"/>
              </a:rPr>
              <a:t>x</a:t>
            </a:r>
            <a:r>
              <a:rPr lang="en-US" sz="3733" baseline="-25000" dirty="0" err="1">
                <a:latin typeface="Calibri" charset="0"/>
              </a:rPr>
              <a:t>n</a:t>
            </a:r>
            <a:r>
              <a:rPr lang="en-US" sz="3733" dirty="0">
                <a:latin typeface="Calibri" charset="0"/>
              </a:rPr>
              <a:t>) = P(x</a:t>
            </a:r>
            <a:r>
              <a:rPr lang="en-US" sz="3733" baseline="-25000" dirty="0">
                <a:latin typeface="Calibri" charset="0"/>
              </a:rPr>
              <a:t>1</a:t>
            </a:r>
            <a:r>
              <a:rPr lang="en-US" sz="3733" dirty="0">
                <a:latin typeface="Calibri" charset="0"/>
              </a:rPr>
              <a:t>)P(x</a:t>
            </a:r>
            <a:r>
              <a:rPr lang="en-US" sz="3733" baseline="-25000" dirty="0">
                <a:latin typeface="Calibri" charset="0"/>
              </a:rPr>
              <a:t>2</a:t>
            </a:r>
            <a:r>
              <a:rPr lang="en-US" sz="3733" dirty="0">
                <a:latin typeface="Calibri" charset="0"/>
              </a:rPr>
              <a:t>|x</a:t>
            </a:r>
            <a:r>
              <a:rPr lang="en-US" sz="3733" baseline="-25000" dirty="0">
                <a:latin typeface="Calibri" charset="0"/>
              </a:rPr>
              <a:t>1</a:t>
            </a:r>
            <a:r>
              <a:rPr lang="en-US" sz="3733" dirty="0">
                <a:latin typeface="Calibri" charset="0"/>
              </a:rPr>
              <a:t>)P(x</a:t>
            </a:r>
            <a:r>
              <a:rPr lang="en-US" sz="3733" baseline="-25000" dirty="0">
                <a:latin typeface="Calibri" charset="0"/>
              </a:rPr>
              <a:t>3</a:t>
            </a:r>
            <a:r>
              <a:rPr lang="en-US" sz="3733" dirty="0">
                <a:latin typeface="Calibri" charset="0"/>
              </a:rPr>
              <a:t>|x</a:t>
            </a:r>
            <a:r>
              <a:rPr lang="en-US" sz="3733" baseline="-25000" dirty="0">
                <a:latin typeface="Calibri" charset="0"/>
              </a:rPr>
              <a:t>1</a:t>
            </a:r>
            <a:r>
              <a:rPr lang="en-US" sz="3733" dirty="0">
                <a:latin typeface="Calibri" charset="0"/>
              </a:rPr>
              <a:t>,x</a:t>
            </a:r>
            <a:r>
              <a:rPr lang="en-US" sz="3733" baseline="-25000" dirty="0">
                <a:latin typeface="Calibri" charset="0"/>
              </a:rPr>
              <a:t>2</a:t>
            </a:r>
            <a:r>
              <a:rPr lang="en-US" sz="3733" dirty="0">
                <a:latin typeface="Calibri" charset="0"/>
              </a:rPr>
              <a:t>)…P(x</a:t>
            </a:r>
            <a:r>
              <a:rPr lang="en-US" sz="3733" baseline="-25000" dirty="0">
                <a:latin typeface="Calibri" charset="0"/>
              </a:rPr>
              <a:t>n</a:t>
            </a:r>
            <a:r>
              <a:rPr lang="en-US" sz="3733" dirty="0">
                <a:latin typeface="Calibri" charset="0"/>
              </a:rPr>
              <a:t>|x</a:t>
            </a:r>
            <a:r>
              <a:rPr lang="en-US" sz="3733" baseline="-25000" dirty="0">
                <a:latin typeface="Calibri" charset="0"/>
              </a:rPr>
              <a:t>1</a:t>
            </a:r>
            <a:r>
              <a:rPr lang="en-US" sz="3733" dirty="0">
                <a:latin typeface="Calibri" charset="0"/>
              </a:rPr>
              <a:t>,…,x</a:t>
            </a:r>
            <a:r>
              <a:rPr lang="en-US" sz="3733" baseline="-25000" dirty="0">
                <a:latin typeface="Calibri" charset="0"/>
              </a:rPr>
              <a:t>n-1</a:t>
            </a:r>
            <a:r>
              <a:rPr lang="en-US" sz="3733" dirty="0">
                <a:latin typeface="Calibri"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133093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eaLnBrk="1" hangingPunct="1"/>
            <a:r>
              <a:rPr lang="en-US" sz="4800" dirty="0"/>
              <a:t>The Chain Rule applied to compute joint probability of words in sentence</a:t>
            </a:r>
          </a:p>
        </p:txBody>
      </p:sp>
    </p:spTree>
    <p:extLst>
      <p:ext uri="{BB962C8B-B14F-4D97-AF65-F5344CB8AC3E}">
        <p14:creationId xmlns:p14="http://schemas.microsoft.com/office/powerpoint/2010/main" val="7623291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714</TotalTime>
  <Words>4029</Words>
  <Application>Microsoft Macintosh PowerPoint</Application>
  <PresentationFormat>Widescreen</PresentationFormat>
  <Paragraphs>737</Paragraphs>
  <Slides>79</Slides>
  <Notes>53</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79</vt:i4>
      </vt:variant>
    </vt:vector>
  </HeadingPairs>
  <TitlesOfParts>
    <vt:vector size="90" baseType="lpstr">
      <vt:lpstr>Arial</vt:lpstr>
      <vt:lpstr>Calibri</vt:lpstr>
      <vt:lpstr>Calibri Light</vt:lpstr>
      <vt:lpstr>Cambria Math</vt:lpstr>
      <vt:lpstr>Courier</vt:lpstr>
      <vt:lpstr>Helvetica Neue</vt:lpstr>
      <vt:lpstr>Lucida Sans</vt:lpstr>
      <vt:lpstr>Tahoma</vt:lpstr>
      <vt:lpstr>Times</vt:lpstr>
      <vt:lpstr>Wingdings</vt:lpstr>
      <vt:lpstr>Office Theme</vt:lpstr>
      <vt:lpstr>Language Modeling with N-Grams </vt:lpstr>
      <vt:lpstr>PowerPoint Presentation</vt:lpstr>
      <vt:lpstr>Probabilistic Language Models</vt:lpstr>
      <vt:lpstr>Probabilistic Language Modeling</vt:lpstr>
      <vt:lpstr>Probabilistic Language Modeling</vt:lpstr>
      <vt:lpstr>How to compute P(W)</vt:lpstr>
      <vt:lpstr>The Chain Rule</vt:lpstr>
      <vt:lpstr>The Chain Rule</vt:lpstr>
      <vt:lpstr>The Chain Rule applied to compute joint probability of words in sentence</vt:lpstr>
      <vt:lpstr>The Chain Rule applied to compute joint probability of words in sentence</vt:lpstr>
      <vt:lpstr>How to estimate these probabilities</vt:lpstr>
      <vt:lpstr>How to estimate these probabilities</vt:lpstr>
      <vt:lpstr>Simplifying Assumption = Markov Assumption</vt:lpstr>
      <vt:lpstr>Simplifying Assumption = Markov Assumption</vt:lpstr>
      <vt:lpstr>How much history should we use?</vt:lpstr>
      <vt:lpstr>Historical Notes</vt:lpstr>
      <vt:lpstr>Simplest case: Unigram model</vt:lpstr>
      <vt:lpstr>Bigram model</vt:lpstr>
      <vt:lpstr>N-gram models</vt:lpstr>
      <vt:lpstr>Language Modeling</vt:lpstr>
      <vt:lpstr>Estimating bigram probabilities</vt:lpstr>
      <vt:lpstr>An example</vt:lpstr>
      <vt:lpstr>Problems for MLE</vt:lpstr>
      <vt:lpstr>Problems for MLE</vt:lpstr>
      <vt:lpstr>Practical Issues</vt:lpstr>
      <vt:lpstr>Language Modeling Toolkits</vt:lpstr>
      <vt:lpstr>Google N-Gram Release, August 2006</vt:lpstr>
      <vt:lpstr>Google N-Gram Release</vt:lpstr>
      <vt:lpstr>Google Book N-grams</vt:lpstr>
      <vt:lpstr> Language Modeling</vt:lpstr>
      <vt:lpstr>Evaluation: How good is our model?</vt:lpstr>
      <vt:lpstr>Training on the test set</vt:lpstr>
      <vt:lpstr>Extrinsic evaluation of N-gram models</vt:lpstr>
      <vt:lpstr>Difficulty of extrinsic (task-based) evaluation of  N-gram models</vt:lpstr>
      <vt:lpstr>Intuition of Perplexity</vt:lpstr>
      <vt:lpstr>Intuition of Perplexity</vt:lpstr>
      <vt:lpstr>Perplexity</vt:lpstr>
      <vt:lpstr>Perplexity</vt:lpstr>
      <vt:lpstr>Perplexity as branching factor</vt:lpstr>
      <vt:lpstr>Perplexity as branching factor</vt:lpstr>
      <vt:lpstr>Lower perplexity = better model</vt:lpstr>
      <vt:lpstr> Language Modeling</vt:lpstr>
      <vt:lpstr>The Shannon Visualization Method</vt:lpstr>
      <vt:lpstr>Approximating Shakespeare</vt:lpstr>
      <vt:lpstr>Shakespeare as corpus</vt:lpstr>
      <vt:lpstr>Shakespeare as corpus</vt:lpstr>
      <vt:lpstr>The wall street journal is not shakespeare (no offense)</vt:lpstr>
      <vt:lpstr>Can you guess the author of these random 3-gram sentences?</vt:lpstr>
      <vt:lpstr>The perils of overfitting</vt:lpstr>
      <vt:lpstr>Zero probability bigrams</vt:lpstr>
      <vt:lpstr> Language Modeling</vt:lpstr>
      <vt:lpstr>The intuition of smoothing (from Dan Klein)</vt:lpstr>
      <vt:lpstr>Add-one estimation</vt:lpstr>
      <vt:lpstr>Maximum Likelihood Estimates</vt:lpstr>
      <vt:lpstr>Add-1 estimation is a blunt instrument</vt:lpstr>
      <vt:lpstr> Language Modeling</vt:lpstr>
      <vt:lpstr>Backoff and Interpolation</vt:lpstr>
      <vt:lpstr>Linear Interpolation</vt:lpstr>
      <vt:lpstr>How to set the lambdas?</vt:lpstr>
      <vt:lpstr>Unknown words: Open versus closed vocabulary tasks</vt:lpstr>
      <vt:lpstr>Huge web-scale n-grams</vt:lpstr>
      <vt:lpstr>Smoothing for Web-scale N-grams</vt:lpstr>
      <vt:lpstr>N-gram Smoothing Summary</vt:lpstr>
      <vt:lpstr>Advanced Language Modeling</vt:lpstr>
      <vt:lpstr>Language Modeling</vt:lpstr>
      <vt:lpstr>Absolute discounting: just subtract a little from each count</vt:lpstr>
      <vt:lpstr>Absolute Discounting Interpolation</vt:lpstr>
      <vt:lpstr>Kneser-Ney Smoothing I</vt:lpstr>
      <vt:lpstr>Kneser-Ney Smoothing II</vt:lpstr>
      <vt:lpstr>Kneser-Ney Smoothing III</vt:lpstr>
      <vt:lpstr>Kneser-Ney Smoothing IV</vt:lpstr>
      <vt:lpstr>Kneser-Ney Smoothing: Recursive formulation</vt:lpstr>
      <vt:lpstr>Vector Space Semantics</vt:lpstr>
      <vt:lpstr>What does ongchoi mean?</vt:lpstr>
      <vt:lpstr>Ong choi: Ipomoea aquatica  "Water Spinach"</vt:lpstr>
      <vt:lpstr>Distributional Hypothesis</vt:lpstr>
      <vt:lpstr>We'll build a new representation of words that encodes their similarity</vt:lpstr>
      <vt:lpstr>We define a word as a vector</vt:lpstr>
      <vt:lpstr>We'll introduce 2 kinds of embeddings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Language Modeling</dc:title>
  <dc:creator>Callison-Burch, Christopher</dc:creator>
  <cp:lastModifiedBy>Callison-Burch, Christopher</cp:lastModifiedBy>
  <cp:revision>78</cp:revision>
  <cp:lastPrinted>2019-01-30T18:21:08Z</cp:lastPrinted>
  <dcterms:created xsi:type="dcterms:W3CDTF">2019-01-28T21:04:32Z</dcterms:created>
  <dcterms:modified xsi:type="dcterms:W3CDTF">2020-01-27T15:41:30Z</dcterms:modified>
</cp:coreProperties>
</file>